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452" r:id="rId5"/>
    <p:sldId id="2147472597" r:id="rId6"/>
    <p:sldId id="2147472666" r:id="rId7"/>
    <p:sldId id="2147472602" r:id="rId8"/>
    <p:sldId id="2147472667" r:id="rId9"/>
    <p:sldId id="2147472668" r:id="rId10"/>
    <p:sldId id="2147472669" r:id="rId11"/>
    <p:sldId id="2147472670" r:id="rId12"/>
    <p:sldId id="2147472671" r:id="rId13"/>
    <p:sldId id="2147472603" r:id="rId14"/>
    <p:sldId id="2147472673" r:id="rId15"/>
    <p:sldId id="2147472674" r:id="rId16"/>
    <p:sldId id="2147472675" r:id="rId17"/>
    <p:sldId id="2147472676" r:id="rId18"/>
    <p:sldId id="2147472672" r:id="rId19"/>
    <p:sldId id="2147472678" r:id="rId20"/>
    <p:sldId id="2147472679" r:id="rId21"/>
    <p:sldId id="2145705478" r:id="rId22"/>
    <p:sldId id="2147472658" r:id="rId23"/>
  </p:sldIdLst>
  <p:sldSz cx="12192000" cy="6858000"/>
  <p:notesSz cx="6858000" cy="9144000"/>
  <p:custDataLst>
    <p:tags r:id="rId26"/>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81D877"/>
    <a:srgbClr val="279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C51C2-EF99-4F16-B201-7CADFC26A32F}" v="12" dt="2024-06-10T16:03:00.1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7" autoAdjust="0"/>
    <p:restoredTop sz="93557" autoAdjust="0"/>
  </p:normalViewPr>
  <p:slideViewPr>
    <p:cSldViewPr snapToGrid="0">
      <p:cViewPr varScale="1">
        <p:scale>
          <a:sx n="61" d="100"/>
          <a:sy n="61" d="100"/>
        </p:scale>
        <p:origin x="744" y="52"/>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10-06-2024</a:t>
            </a:fld>
            <a:endParaRPr lang="es-CL"/>
          </a:p>
        </p:txBody>
      </p:sp>
      <p:sp>
        <p:nvSpPr>
          <p:cNvPr id="4" name="Marcador de pie de página 3">
            <a:extLst>
              <a:ext uri="{FF2B5EF4-FFF2-40B4-BE49-F238E27FC236}">
                <a16:creationId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10-06-2024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verr.c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Videos gratuitos en </a:t>
            </a:r>
            <a:r>
              <a:rPr lang="es-CL" dirty="0">
                <a:hlinkClick r:id="rId3"/>
              </a:rPr>
              <a:t>https://coverr.co/</a:t>
            </a:r>
            <a:endParaRPr lang="es-CL" dirty="0"/>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336546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336344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248707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313914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268992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332143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a:t>
            </a:fld>
            <a:endParaRPr lang="es-CL"/>
          </a:p>
        </p:txBody>
      </p:sp>
    </p:spTree>
    <p:extLst>
      <p:ext uri="{BB962C8B-B14F-4D97-AF65-F5344CB8AC3E}">
        <p14:creationId xmlns:p14="http://schemas.microsoft.com/office/powerpoint/2010/main" val="228797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a:p>
        </p:txBody>
      </p:sp>
    </p:spTree>
    <p:extLst>
      <p:ext uri="{BB962C8B-B14F-4D97-AF65-F5344CB8AC3E}">
        <p14:creationId xmlns:p14="http://schemas.microsoft.com/office/powerpoint/2010/main" val="369308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a:p>
        </p:txBody>
      </p:sp>
    </p:spTree>
    <p:extLst>
      <p:ext uri="{BB962C8B-B14F-4D97-AF65-F5344CB8AC3E}">
        <p14:creationId xmlns:p14="http://schemas.microsoft.com/office/powerpoint/2010/main" val="369208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a:t>
            </a:fld>
            <a:endParaRPr lang="es-CL"/>
          </a:p>
        </p:txBody>
      </p:sp>
    </p:spTree>
    <p:extLst>
      <p:ext uri="{BB962C8B-B14F-4D97-AF65-F5344CB8AC3E}">
        <p14:creationId xmlns:p14="http://schemas.microsoft.com/office/powerpoint/2010/main" val="229670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a:p>
        </p:txBody>
      </p:sp>
    </p:spTree>
    <p:extLst>
      <p:ext uri="{BB962C8B-B14F-4D97-AF65-F5344CB8AC3E}">
        <p14:creationId xmlns:p14="http://schemas.microsoft.com/office/powerpoint/2010/main" val="401180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131299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a:p>
        </p:txBody>
      </p:sp>
    </p:spTree>
    <p:extLst>
      <p:ext uri="{BB962C8B-B14F-4D97-AF65-F5344CB8AC3E}">
        <p14:creationId xmlns:p14="http://schemas.microsoft.com/office/powerpoint/2010/main" val="29399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just">
              <a:lnSpc>
                <a:spcPct val="100000"/>
              </a:lnSpc>
              <a:buFont typeface="+mj-lt"/>
              <a:buAutoNum type="arabicPeriod"/>
              <a:defRPr/>
            </a:pPr>
            <a:r>
              <a:rPr lang="es-CL" dirty="0">
                <a:solidFill>
                  <a:schemeClr val="bg1">
                    <a:lumMod val="50000"/>
                  </a:schemeClr>
                </a:solidFill>
              </a:rPr>
              <a:t>Incorporar el protocolo de prevención del acoso sexual, laboral y violencia en el trabajo, así como el procedimiento de investigación y sanción, en el </a:t>
            </a:r>
            <a:r>
              <a:rPr lang="es-CL" b="1" dirty="0">
                <a:solidFill>
                  <a:schemeClr val="bg1">
                    <a:lumMod val="50000"/>
                  </a:schemeClr>
                </a:solidFill>
              </a:rPr>
              <a:t>Reglamento Interno de Orden, Higiene y Seguridad</a:t>
            </a:r>
            <a:r>
              <a:rPr lang="es-CL" dirty="0">
                <a:solidFill>
                  <a:schemeClr val="bg1">
                    <a:lumMod val="50000"/>
                  </a:schemeClr>
                </a:solidFill>
              </a:rPr>
              <a:t> (Art. 154 </a:t>
            </a:r>
            <a:r>
              <a:rPr lang="es-CL" dirty="0" err="1">
                <a:solidFill>
                  <a:schemeClr val="bg1">
                    <a:lumMod val="50000"/>
                  </a:schemeClr>
                </a:solidFill>
              </a:rPr>
              <a:t>N°</a:t>
            </a:r>
            <a:r>
              <a:rPr lang="es-CL" dirty="0">
                <a:solidFill>
                  <a:schemeClr val="bg1">
                    <a:lumMod val="50000"/>
                  </a:schemeClr>
                </a:solidFill>
              </a:rPr>
              <a:t> 12 del Código del Trabajo). Si no existe la obligación de contar con este reglamento, la entidad empleadora deberá ponerlo en conocimiento de las personas trabajadoras al momento de la suscripción del contrato de trabajo, en conjunto con el procedimiento de investigación y sanción, e incorporar en el Reglamento Interno de Higiene y Seguridad (art. 67 de la Ley N°16.744) las medidas de resguardo y sanciones aplicables;</a:t>
            </a:r>
          </a:p>
          <a:p>
            <a:pPr marL="342900" indent="-342900" algn="just">
              <a:lnSpc>
                <a:spcPct val="100000"/>
              </a:lnSpc>
              <a:buFont typeface="+mj-lt"/>
              <a:buAutoNum type="arabicPeriod"/>
              <a:defRPr/>
            </a:pPr>
            <a:r>
              <a:rPr lang="es-CL" dirty="0">
                <a:solidFill>
                  <a:schemeClr val="bg1">
                    <a:lumMod val="50000"/>
                  </a:schemeClr>
                </a:solidFill>
              </a:rPr>
              <a:t>Informar a las personas trabajadoras los </a:t>
            </a:r>
            <a:r>
              <a:rPr lang="es-CL" b="1" dirty="0">
                <a:solidFill>
                  <a:schemeClr val="bg1">
                    <a:lumMod val="50000"/>
                  </a:schemeClr>
                </a:solidFill>
              </a:rPr>
              <a:t>canales de denuncia </a:t>
            </a:r>
            <a:r>
              <a:rPr lang="es-CL" dirty="0">
                <a:solidFill>
                  <a:schemeClr val="bg1">
                    <a:lumMod val="50000"/>
                  </a:schemeClr>
                </a:solidFill>
              </a:rPr>
              <a:t>de los incumplimientos de la prevención, investigación y sanción del acoso sexual, laboral y la violencia en el trabajo, como de las </a:t>
            </a:r>
            <a:r>
              <a:rPr lang="es-CL" b="1" dirty="0">
                <a:solidFill>
                  <a:schemeClr val="bg1">
                    <a:lumMod val="50000"/>
                  </a:schemeClr>
                </a:solidFill>
              </a:rPr>
              <a:t>instancias estatales</a:t>
            </a:r>
            <a:r>
              <a:rPr lang="es-CL" dirty="0">
                <a:solidFill>
                  <a:schemeClr val="bg1">
                    <a:lumMod val="50000"/>
                  </a:schemeClr>
                </a:solidFill>
              </a:rPr>
              <a:t> para denunciar cualquier incumplimiento a la normativa laboral y para acceder a las prestaciones de seguridad social, y</a:t>
            </a:r>
          </a:p>
          <a:p>
            <a:pPr marL="342900" indent="-342900" algn="just">
              <a:lnSpc>
                <a:spcPct val="100000"/>
              </a:lnSpc>
              <a:buFont typeface="+mj-lt"/>
              <a:buAutoNum type="arabicPeriod"/>
              <a:defRPr/>
            </a:pPr>
            <a:r>
              <a:rPr lang="es-CL" dirty="0">
                <a:solidFill>
                  <a:schemeClr val="bg1">
                    <a:lumMod val="50000"/>
                  </a:schemeClr>
                </a:solidFill>
              </a:rPr>
              <a:t>Proporcionar a la persona afectada </a:t>
            </a:r>
            <a:r>
              <a:rPr lang="es-CL" b="1" dirty="0">
                <a:solidFill>
                  <a:schemeClr val="bg1">
                    <a:lumMod val="50000"/>
                  </a:schemeClr>
                </a:solidFill>
              </a:rPr>
              <a:t>atención psicológica temprana</a:t>
            </a:r>
            <a:r>
              <a:rPr lang="es-CL" dirty="0">
                <a:solidFill>
                  <a:schemeClr val="bg1">
                    <a:lumMod val="50000"/>
                  </a:schemeClr>
                </a:solidFill>
              </a:rPr>
              <a:t>, a través de los programas que dispone el respectivo organismo administrador de la Ley N°16.744. </a:t>
            </a:r>
          </a:p>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878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28F2BD6C-1A3A-43AC-031A-B29C6DED0823}"/>
              </a:ext>
            </a:extLst>
          </p:cNvPr>
          <p:cNvPicPr>
            <a:picLocks noChangeAspect="1"/>
          </p:cNvPicPr>
          <p:nvPr userDrawn="1"/>
        </p:nvPicPr>
        <p:blipFill>
          <a:blip r:embed="rId5"/>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id="{95F87F97-8491-0A1C-B28E-C9EF834761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200614207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61F59BDD-7576-9594-0ABA-4623B21DF95D}"/>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72833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id="{C106790C-406C-F654-4183-98176C2B8C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id="{766BE09E-5357-EEDE-AED0-1BFD1724A19F}"/>
              </a:ext>
            </a:extLst>
          </p:cNvPr>
          <p:cNvPicPr>
            <a:picLocks noChangeAspect="1"/>
          </p:cNvPicPr>
          <p:nvPr userDrawn="1"/>
        </p:nvPicPr>
        <p:blipFill>
          <a:blip r:embed="rId4"/>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349828300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id="{0117B4FB-B755-3EBA-4157-827FB8108C54}"/>
              </a:ext>
            </a:extLst>
          </p:cNvPr>
          <p:cNvSpPr txBox="1"/>
          <p:nvPr userDrawn="1"/>
        </p:nvSpPr>
        <p:spPr>
          <a:xfrm>
            <a:off x="4506686" y="3903421"/>
            <a:ext cx="3178629"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a:spcBef>
                <a:spcPts val="600"/>
              </a:spcBef>
              <a:defRPr sz="3000" b="1">
                <a:solidFill>
                  <a:srgbClr val="79B025"/>
                </a:solidFill>
                <a:latin typeface="Arial"/>
                <a:ea typeface="Arial"/>
                <a:cs typeface="Arial"/>
                <a:sym typeface="Arial"/>
              </a:defRPr>
            </a:pPr>
            <a:r>
              <a:rPr lang="en-US" sz="2400" b="0" i="0" dirty="0" err="1">
                <a:solidFill>
                  <a:schemeClr val="bg1"/>
                </a:solidFill>
                <a:latin typeface="Arial" panose="020B0604020202020204" pitchFamily="34" charset="0"/>
                <a:cs typeface="Arial" panose="020B0604020202020204" pitchFamily="34" charset="0"/>
              </a:rPr>
              <a:t>Vive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el</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cuidado</a:t>
            </a:r>
            <a:endParaRPr sz="2400" b="0" i="0" dirty="0">
              <a:solidFill>
                <a:schemeClr val="bg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40409302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id="{1DCD0ED3-DFFD-C9E8-9AA8-1F5C3B231769}"/>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id="{E46B8A13-51DC-F04C-9EED-240EDB6B8C5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1" name="Círculo">
            <a:extLst>
              <a:ext uri="{FF2B5EF4-FFF2-40B4-BE49-F238E27FC236}">
                <a16:creationId xmlns:a16="http://schemas.microsoft.com/office/drawing/2014/main" id="{DB5F8B0D-0730-8E3A-A5F5-B53536478EA2}"/>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2" name="Círculo">
            <a:extLst>
              <a:ext uri="{FF2B5EF4-FFF2-40B4-BE49-F238E27FC236}">
                <a16:creationId xmlns:a16="http://schemas.microsoft.com/office/drawing/2014/main" id="{B8DB98CD-1C92-9FDB-513E-D1854AAFCAFE}"/>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3" name="Círculo">
            <a:extLst>
              <a:ext uri="{FF2B5EF4-FFF2-40B4-BE49-F238E27FC236}">
                <a16:creationId xmlns:a16="http://schemas.microsoft.com/office/drawing/2014/main" id="{8B283C60-6EF9-A53F-05BF-4D1338983F18}"/>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30104D87-F9FD-848F-0291-E548A53D7912}"/>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5" name="Círculo">
            <a:extLst>
              <a:ext uri="{FF2B5EF4-FFF2-40B4-BE49-F238E27FC236}">
                <a16:creationId xmlns:a16="http://schemas.microsoft.com/office/drawing/2014/main" id="{345909CC-34D9-BA24-70C6-61758D2D6C2C}"/>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C244F9AB-3C1F-8C72-5F72-F19831ADB629}"/>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282E74AC-E671-2CA2-9E04-D5D665F013EB}"/>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06B856B2-BF5C-0C03-6CB8-58EAB3D533EF}"/>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4A672464-FACF-1A60-8ADF-5DDD04AE09D3}"/>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DDAF9B65-8819-D4E9-A204-E6AE87FC5B97}"/>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2E3EA7EA-8DF5-5CF6-ADCC-45D5A643F2D1}"/>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id="{3EF68435-C4EA-FFE5-B66E-F737E0D48111}"/>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id="{93B8A8C2-95CC-F5E1-F2E7-9F32D57DF4F8}"/>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7" name="Marcador de texto 6">
            <a:extLst>
              <a:ext uri="{FF2B5EF4-FFF2-40B4-BE49-F238E27FC236}">
                <a16:creationId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8" r:id="rId3"/>
    <p:sldLayoutId id="2147483701" r:id="rId4"/>
    <p:sldLayoutId id="2147483697" r:id="rId5"/>
    <p:sldLayoutId id="2147483698" r:id="rId6"/>
    <p:sldLayoutId id="2147483700" r:id="rId7"/>
    <p:sldLayoutId id="2147483702" r:id="rId8"/>
    <p:sldLayoutId id="2147483666" r:id="rId9"/>
    <p:sldLayoutId id="2147483699" r:id="rId10"/>
    <p:sldLayoutId id="2147483667" r:id="rId11"/>
    <p:sldLayoutId id="2147483689" r:id="rId12"/>
    <p:sldLayoutId id="2147483696" r:id="rId13"/>
    <p:sldLayoutId id="2147483695" r:id="rId14"/>
    <p:sldLayoutId id="214748370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4.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hyperlink" Target="https://achs-my.sharepoint.com/personal/grmhgp_achs_cl/Documents/HECTOR/ESTRATEGIA/DANIELA/Karin/Achs_BuenTrato_Spot%20(1080p).mp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5E1268E-E4BF-7248-842F-AAB040C8F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1" t="2940" r="5441" b="17647"/>
          <a:stretch/>
        </p:blipFill>
        <p:spPr>
          <a:xfrm>
            <a:off x="-2" y="-1"/>
            <a:ext cx="12192001" cy="6858001"/>
          </a:xfrm>
          <a:prstGeom prst="rect">
            <a:avLst/>
          </a:prstGeom>
        </p:spPr>
      </p:pic>
      <p:sp>
        <p:nvSpPr>
          <p:cNvPr id="2" name="Marcador de texto 1">
            <a:extLst>
              <a:ext uri="{FF2B5EF4-FFF2-40B4-BE49-F238E27FC236}">
                <a16:creationId xmlns:a16="http://schemas.microsoft.com/office/drawing/2014/main" id="{345E0EEB-782B-48CE-950A-41203BE243C8}"/>
              </a:ext>
            </a:extLst>
          </p:cNvPr>
          <p:cNvSpPr>
            <a:spLocks noGrp="1"/>
          </p:cNvSpPr>
          <p:nvPr>
            <p:ph type="body" sz="quarter" idx="11"/>
          </p:nvPr>
        </p:nvSpPr>
        <p:spPr>
          <a:xfrm>
            <a:off x="449261" y="5177790"/>
            <a:ext cx="5646739" cy="1205465"/>
          </a:xfrm>
        </p:spPr>
        <p:txBody>
          <a:bodyPr>
            <a:noAutofit/>
          </a:bodyPr>
          <a:lstStyle/>
          <a:p>
            <a:pPr>
              <a:lnSpc>
                <a:spcPct val="100000"/>
              </a:lnSpc>
            </a:pPr>
            <a:r>
              <a:rPr lang="es-CL" sz="2400" dirty="0">
                <a:solidFill>
                  <a:schemeClr val="bg1"/>
                </a:solidFill>
                <a:latin typeface="ACHS Nueva Serif" pitchFamily="2" charset="77"/>
              </a:rPr>
              <a:t>Ley N° 21.643 Acoso laboral, </a:t>
            </a:r>
          </a:p>
          <a:p>
            <a:pPr>
              <a:lnSpc>
                <a:spcPct val="100000"/>
              </a:lnSpc>
            </a:pPr>
            <a:r>
              <a:rPr lang="es-CL" sz="2400" dirty="0">
                <a:solidFill>
                  <a:schemeClr val="bg1"/>
                </a:solidFill>
                <a:latin typeface="ACHS Nueva Serif" pitchFamily="2" charset="77"/>
              </a:rPr>
              <a:t>sexual y violencia en el trabajo </a:t>
            </a:r>
          </a:p>
        </p:txBody>
      </p:sp>
      <p:sp>
        <p:nvSpPr>
          <p:cNvPr id="4" name="Marcador de número de diapositiva 3"/>
          <p:cNvSpPr>
            <a:spLocks noGrp="1"/>
          </p:cNvSpPr>
          <p:nvPr>
            <p:ph type="sldNum" sz="quarter" idx="4294967295"/>
          </p:nvPr>
        </p:nvSpPr>
        <p:spPr>
          <a:xfrm>
            <a:off x="11760200" y="7297738"/>
            <a:ext cx="431800" cy="360362"/>
          </a:xfrm>
          <a:prstGeom prst="rect">
            <a:avLst/>
          </a:prstGeom>
        </p:spPr>
        <p:txBody>
          <a:bodyPr/>
          <a:lstStyle/>
          <a:p>
            <a:fld id="{B37290F3-BA30-9341-A10E-737EC97582C1}" type="slidenum">
              <a:rPr lang="es-CL" smtClean="0"/>
              <a:pPr/>
              <a:t>1</a:t>
            </a:fld>
            <a:endParaRPr lang="es-CL" sz="1000" dirty="0"/>
          </a:p>
        </p:txBody>
      </p:sp>
      <p:pic>
        <p:nvPicPr>
          <p:cNvPr id="7" name="Gráfico 6">
            <a:extLst>
              <a:ext uri="{FF2B5EF4-FFF2-40B4-BE49-F238E27FC236}">
                <a16:creationId xmlns:a16="http://schemas.microsoft.com/office/drawing/2014/main" id="{9B6F3F69-2E30-4F59-BB59-33F0542587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0" y="0"/>
            <a:ext cx="2811779" cy="2811779"/>
          </a:xfrm>
          <a:prstGeom prst="rect">
            <a:avLst/>
          </a:prstGeom>
        </p:spPr>
      </p:pic>
      <p:pic>
        <p:nvPicPr>
          <p:cNvPr id="8" name="Gráfico 7">
            <a:extLst>
              <a:ext uri="{FF2B5EF4-FFF2-40B4-BE49-F238E27FC236}">
                <a16:creationId xmlns:a16="http://schemas.microsoft.com/office/drawing/2014/main" id="{B9AAB87F-0217-49FC-8A93-1B1E478797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0835" y="407974"/>
            <a:ext cx="794926" cy="794926"/>
          </a:xfrm>
          <a:prstGeom prst="rect">
            <a:avLst/>
          </a:prstGeom>
        </p:spPr>
      </p:pic>
      <p:sp>
        <p:nvSpPr>
          <p:cNvPr id="3" name="Rectángulo redondeado 2">
            <a:extLst>
              <a:ext uri="{FF2B5EF4-FFF2-40B4-BE49-F238E27FC236}">
                <a16:creationId xmlns:a16="http://schemas.microsoft.com/office/drawing/2014/main" id="{7E0C2104-DC15-7C4B-BD0B-23CF23EA3110}"/>
              </a:ext>
            </a:extLst>
          </p:cNvPr>
          <p:cNvSpPr/>
          <p:nvPr/>
        </p:nvSpPr>
        <p:spPr>
          <a:xfrm>
            <a:off x="449263" y="4637989"/>
            <a:ext cx="3457719"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Medium" pitchFamily="2" charset="77"/>
              </a:rPr>
              <a:t>Asociación Chile de Seguridad</a:t>
            </a:r>
          </a:p>
        </p:txBody>
      </p:sp>
    </p:spTree>
    <p:extLst>
      <p:ext uri="{BB962C8B-B14F-4D97-AF65-F5344CB8AC3E}">
        <p14:creationId xmlns:p14="http://schemas.microsoft.com/office/powerpoint/2010/main" val="41464369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C9763F-C0E6-5844-ACA6-4F6668887884}"/>
              </a:ext>
            </a:extLst>
          </p:cNvPr>
          <p:cNvSpPr>
            <a:spLocks noGrp="1"/>
          </p:cNvSpPr>
          <p:nvPr>
            <p:ph type="body" sz="quarter" idx="17"/>
          </p:nvPr>
        </p:nvSpPr>
        <p:spPr>
          <a:xfrm>
            <a:off x="1033397" y="1729392"/>
            <a:ext cx="10171134" cy="3093130"/>
          </a:xfrm>
        </p:spPr>
        <p:txBody>
          <a:bodyPr>
            <a:normAutofit/>
          </a:bodyPr>
          <a:lstStyle/>
          <a:p>
            <a:pPr algn="ctr"/>
            <a:r>
              <a:rPr lang="es-CL" sz="3200" dirty="0">
                <a:latin typeface="ACHS Nueva Serif" pitchFamily="2" charset="77"/>
              </a:rPr>
              <a:t>Todas las empresas deberán contar con un </a:t>
            </a:r>
            <a:r>
              <a:rPr lang="es-CL" sz="3200" b="1" dirty="0">
                <a:solidFill>
                  <a:schemeClr val="accent2"/>
                </a:solidFill>
                <a:latin typeface="ACHS Nueva Serif" pitchFamily="2" charset="77"/>
              </a:rPr>
              <a:t>protocolo de prevención de la violencia en el trabajo, el acoso laboral y sexual </a:t>
            </a:r>
            <a:r>
              <a:rPr lang="es-CL" sz="3200" dirty="0">
                <a:latin typeface="ACHS Nueva Serif" pitchFamily="2" charset="77"/>
              </a:rPr>
              <a:t>para promover el buen trato, ambientes laborales saludables y respeto a la dignidad de las personas, el que considerará acciones de difusión, sensibilización, formación y monitoreo. </a:t>
            </a:r>
          </a:p>
        </p:txBody>
      </p:sp>
    </p:spTree>
    <p:extLst>
      <p:ext uri="{BB962C8B-B14F-4D97-AF65-F5344CB8AC3E}">
        <p14:creationId xmlns:p14="http://schemas.microsoft.com/office/powerpoint/2010/main" val="36976644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11</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513138" cy="351652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 identificación de los peligros y la evaluación de    los riesgos psicosociales </a:t>
            </a:r>
            <a:r>
              <a:rPr lang="es-ES" dirty="0">
                <a:solidFill>
                  <a:schemeClr val="tx1"/>
                </a:solidFill>
                <a:latin typeface="ACHS Nueva Sans Medium" pitchFamily="2" charset="77"/>
              </a:rPr>
              <a:t>asociados al acoso sexual, laboral y a la violencia en el trabajo, con un enfoque inclusivo e integrado con perspectiva de género.</a:t>
            </a:r>
          </a:p>
          <a:p>
            <a:pPr marL="285750" indent="-285750">
              <a:lnSpc>
                <a:spcPct val="100000"/>
              </a:lnSpc>
              <a:buClr>
                <a:schemeClr val="accent1"/>
              </a:buClr>
              <a:buFont typeface="Wingdings" pitchFamily="2" charset="2"/>
              <a:buChar char="§"/>
            </a:pPr>
            <a:r>
              <a:rPr lang="es-ES" b="1" dirty="0">
                <a:latin typeface="ACHS Nueva Sans Medium" pitchFamily="2" charset="77"/>
              </a:rPr>
              <a:t>Las medidas para prevenir y controlar los riesgos señalados en literal anterior, </a:t>
            </a:r>
            <a:r>
              <a:rPr lang="es-ES" dirty="0">
                <a:solidFill>
                  <a:schemeClr val="tx1"/>
                </a:solidFill>
                <a:latin typeface="ACHS Nueva Sans Medium" pitchFamily="2" charset="77"/>
              </a:rPr>
              <a:t>con objetivos medibles, para evaluar su eficacia y velar por su mejoramiento y corrección continua.</a:t>
            </a:r>
          </a:p>
          <a:p>
            <a:pPr>
              <a:lnSpc>
                <a:spcPct val="100000"/>
              </a:lnSpc>
              <a:spcBef>
                <a:spcPts val="1050"/>
              </a:spcBef>
              <a:buClr>
                <a:schemeClr val="accent1"/>
              </a:buClr>
            </a:pPr>
            <a:endParaRPr lang="es-ES" dirty="0">
              <a:solidFill>
                <a:schemeClr val="tx1"/>
              </a:solidFill>
              <a:latin typeface="ACHS Nueva Sans Medium" pitchFamily="2" charset="77"/>
            </a:endParaRPr>
          </a:p>
        </p:txBody>
      </p:sp>
      <p:pic>
        <p:nvPicPr>
          <p:cNvPr id="10" name="Imagen 9">
            <a:extLst>
              <a:ext uri="{FF2B5EF4-FFF2-40B4-BE49-F238E27FC236}">
                <a16:creationId xmlns:a16="http://schemas.microsoft.com/office/drawing/2014/main" id="{8541D48A-9B63-2F48-A1ED-9255DD6EB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238" y="1821183"/>
            <a:ext cx="3511306" cy="5036817"/>
          </a:xfrm>
          <a:prstGeom prst="rect">
            <a:avLst/>
          </a:prstGeom>
        </p:spPr>
      </p:pic>
    </p:spTree>
    <p:extLst>
      <p:ext uri="{BB962C8B-B14F-4D97-AF65-F5344CB8AC3E}">
        <p14:creationId xmlns:p14="http://schemas.microsoft.com/office/powerpoint/2010/main" val="16957036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12</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746220" cy="49144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Las medidas para informar y capacitar adecuadamente a las personas </a:t>
            </a:r>
            <a:r>
              <a:rPr lang="es-ES" dirty="0">
                <a:solidFill>
                  <a:schemeClr val="tx1"/>
                </a:solidFill>
                <a:latin typeface="ACHS Nueva Sans Medium" pitchFamily="2" charset="77"/>
              </a:rPr>
              <a:t>funcionarias sobre los riesgos identificados y evaluados, las medidas de prevención y protección que deban adoptarse, y los derechos y responsabilidades de los funcionarios y las funcionarias y los de la propia institución.</a:t>
            </a:r>
          </a:p>
          <a:p>
            <a:pPr marL="285750" indent="-285750">
              <a:lnSpc>
                <a:spcPct val="100000"/>
              </a:lnSpc>
              <a:buClr>
                <a:schemeClr val="accent1"/>
              </a:buClr>
              <a:buFont typeface="Wingdings" pitchFamily="2" charset="2"/>
              <a:buChar char="§"/>
            </a:pPr>
            <a:r>
              <a:rPr lang="es-ES" b="1" dirty="0">
                <a:latin typeface="ACHS Nueva Sans Medium" pitchFamily="2" charset="77"/>
              </a:rPr>
              <a:t>Las medidas que fueren necesarias en atención a la naturaleza de los servicios prestados </a:t>
            </a:r>
            <a:r>
              <a:rPr lang="es-ES" dirty="0">
                <a:solidFill>
                  <a:schemeClr val="tx1"/>
                </a:solidFill>
                <a:latin typeface="ACHS Nueva Sans Medium" pitchFamily="2" charset="77"/>
              </a:rPr>
              <a:t>para dar una oportuna aplicación en la protección eficaz de la vida y salud de los funcionarios en materia de acoso sexual, laboral y violencia en el trabajo.</a:t>
            </a:r>
          </a:p>
          <a:p>
            <a:pPr marL="285750" indent="-285750">
              <a:lnSpc>
                <a:spcPct val="100000"/>
              </a:lnSpc>
              <a:spcBef>
                <a:spcPts val="1050"/>
              </a:spcBef>
              <a:buClr>
                <a:schemeClr val="accent1"/>
              </a:buClr>
              <a:buFont typeface="Wingdings" pitchFamily="2" charset="2"/>
              <a:buChar char="§"/>
            </a:pPr>
            <a:endParaRPr lang="es-ES" dirty="0">
              <a:solidFill>
                <a:schemeClr val="tx1"/>
              </a:solidFill>
              <a:latin typeface="ACHS Nueva Sans Medium" pitchFamily="2" charset="77"/>
            </a:endParaRPr>
          </a:p>
        </p:txBody>
      </p:sp>
      <p:pic>
        <p:nvPicPr>
          <p:cNvPr id="3" name="Imagen 2">
            <a:extLst>
              <a:ext uri="{FF2B5EF4-FFF2-40B4-BE49-F238E27FC236}">
                <a16:creationId xmlns:a16="http://schemas.microsoft.com/office/drawing/2014/main" id="{05F4D9C7-2D66-614E-817B-165CCAFDD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98700"/>
            <a:ext cx="4559300" cy="4559300"/>
          </a:xfrm>
          <a:prstGeom prst="rect">
            <a:avLst/>
          </a:prstGeom>
        </p:spPr>
      </p:pic>
    </p:spTree>
    <p:extLst>
      <p:ext uri="{BB962C8B-B14F-4D97-AF65-F5344CB8AC3E}">
        <p14:creationId xmlns:p14="http://schemas.microsoft.com/office/powerpoint/2010/main" val="4696442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13</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513138" cy="49144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Las medidas de resguardo de la privacidad y la honra de todos los involucrados </a:t>
            </a:r>
            <a:r>
              <a:rPr lang="es-ES" dirty="0">
                <a:solidFill>
                  <a:schemeClr val="tx1"/>
                </a:solidFill>
                <a:latin typeface="ACHS Nueva Sans Medium" pitchFamily="2" charset="77"/>
              </a:rPr>
              <a:t>en los procedimientos de investigación de acoso sexual o laboral, y las medidas frente a denuncias inconsistentes en estas materias. Asimismo, deberá contener mecanismos de prevención, formación, educación y protección destinada a resguardar la debida actuación de las trabajadoras y de los trabajadores, independiente del resultado de la investigación en estos procedimientos.</a:t>
            </a:r>
          </a:p>
        </p:txBody>
      </p:sp>
      <p:pic>
        <p:nvPicPr>
          <p:cNvPr id="3" name="Imagen 2">
            <a:extLst>
              <a:ext uri="{FF2B5EF4-FFF2-40B4-BE49-F238E27FC236}">
                <a16:creationId xmlns:a16="http://schemas.microsoft.com/office/drawing/2014/main" id="{BAD73E47-0F4B-A341-8082-D284ECF91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480" y="2195939"/>
            <a:ext cx="4629896" cy="4666544"/>
          </a:xfrm>
          <a:prstGeom prst="rect">
            <a:avLst/>
          </a:prstGeom>
        </p:spPr>
      </p:pic>
    </p:spTree>
    <p:extLst>
      <p:ext uri="{BB962C8B-B14F-4D97-AF65-F5344CB8AC3E}">
        <p14:creationId xmlns:p14="http://schemas.microsoft.com/office/powerpoint/2010/main" val="37972164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14</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normAutofit/>
          </a:bodyPr>
          <a:lstStyle/>
          <a:p>
            <a:r>
              <a:rPr lang="es-CL" dirty="0">
                <a:latin typeface="ACHS Nueva Serif" pitchFamily="2" charset="77"/>
              </a:rPr>
              <a:t>Protocolo de prevención de la violencia en el trabajo, el acoso laboral y sexual </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Asistencia técnica de ACHS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539081"/>
            <a:ext cx="4262438" cy="503681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Asistencia técnica del OAL frente al cumplimiento del protocolo:</a:t>
            </a:r>
          </a:p>
          <a:p>
            <a:pPr marL="288000">
              <a:lnSpc>
                <a:spcPct val="100000"/>
              </a:lnSpc>
              <a:spcBef>
                <a:spcPts val="1050"/>
              </a:spcBef>
              <a:buClr>
                <a:schemeClr val="accent1"/>
              </a:buClr>
            </a:pPr>
            <a:r>
              <a:rPr lang="es-ES" dirty="0">
                <a:solidFill>
                  <a:schemeClr val="tx1"/>
                </a:solidFill>
                <a:latin typeface="ACHS Nueva Sans Medium" pitchFamily="2" charset="77"/>
              </a:rPr>
              <a:t>El OAL habrá de prestar asistencia técnica a los distintos empleadores en las materias que formen parte del protocolo. El deber de asistencia técnica del OAL frente a los protocolos y medidas de resguardo, son igualmente aplicables a los órganos de la Administración del Estado y Municipalidades.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Deber de otorgar atención psicológica temprana:</a:t>
            </a:r>
          </a:p>
          <a:p>
            <a:pPr marL="288000">
              <a:lnSpc>
                <a:spcPct val="100000"/>
              </a:lnSpc>
              <a:spcBef>
                <a:spcPts val="1050"/>
              </a:spcBef>
              <a:buClr>
                <a:schemeClr val="accent1"/>
              </a:buClr>
            </a:pPr>
            <a:r>
              <a:rPr lang="es-ES" dirty="0">
                <a:solidFill>
                  <a:schemeClr val="tx1"/>
                </a:solidFill>
                <a:latin typeface="ACHS Nueva Sans Medium" pitchFamily="2" charset="77"/>
              </a:rPr>
              <a:t>Como medida de resguardo, frente a una denuncia, el OAL deberá entregar atención psicológica temprana al denunciante/involucrados, considerando entre otros, la gravedad de los hechos.</a:t>
            </a:r>
          </a:p>
          <a:p>
            <a:pPr>
              <a:lnSpc>
                <a:spcPct val="100000"/>
              </a:lnSpc>
              <a:spcBef>
                <a:spcPts val="1050"/>
              </a:spcBef>
              <a:buClr>
                <a:schemeClr val="accent1"/>
              </a:buClr>
            </a:pPr>
            <a:endParaRPr lang="es-ES" b="1" dirty="0">
              <a:solidFill>
                <a:schemeClr val="bg2"/>
              </a:solidFill>
              <a:latin typeface="ACHS Nueva Sans Medium" pitchFamily="2" charset="77"/>
            </a:endParaRPr>
          </a:p>
        </p:txBody>
      </p:sp>
      <p:pic>
        <p:nvPicPr>
          <p:cNvPr id="5" name="Imagen 4">
            <a:extLst>
              <a:ext uri="{FF2B5EF4-FFF2-40B4-BE49-F238E27FC236}">
                <a16:creationId xmlns:a16="http://schemas.microsoft.com/office/drawing/2014/main" id="{17A26366-59E7-684A-AE03-4EED27EA9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238" y="1821183"/>
            <a:ext cx="3511306" cy="5036817"/>
          </a:xfrm>
          <a:prstGeom prst="rect">
            <a:avLst/>
          </a:prstGeom>
        </p:spPr>
      </p:pic>
    </p:spTree>
    <p:extLst>
      <p:ext uri="{BB962C8B-B14F-4D97-AF65-F5344CB8AC3E}">
        <p14:creationId xmlns:p14="http://schemas.microsoft.com/office/powerpoint/2010/main" val="10029471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1">
            <a:extLst>
              <a:ext uri="{FF2B5EF4-FFF2-40B4-BE49-F238E27FC236}">
                <a16:creationId xmlns:a16="http://schemas.microsoft.com/office/drawing/2014/main" id="{5EB71B57-9554-8D41-BB21-3EF75957E1A4}"/>
              </a:ext>
            </a:extLst>
          </p:cNvPr>
          <p:cNvSpPr>
            <a:spLocks noGrp="1"/>
          </p:cNvSpPr>
          <p:nvPr>
            <p:ph type="body" sz="quarter" idx="17"/>
          </p:nvPr>
        </p:nvSpPr>
        <p:spPr>
          <a:xfrm>
            <a:off x="3931625" y="2626493"/>
            <a:ext cx="5248234" cy="1605014"/>
          </a:xfrm>
        </p:spPr>
        <p:txBody>
          <a:bodyPr>
            <a:normAutofit/>
          </a:bodyPr>
          <a:lstStyle/>
          <a:p>
            <a:pPr>
              <a:lnSpc>
                <a:spcPct val="110000"/>
              </a:lnSpc>
              <a:buClr>
                <a:schemeClr val="tx1"/>
              </a:buClr>
            </a:pPr>
            <a:r>
              <a:rPr lang="es-CL" sz="3000" b="1" dirty="0">
                <a:latin typeface="ACHS Nueva Sans Medium" pitchFamily="2" charset="77"/>
              </a:rPr>
              <a:t>Intervenir desde la fuente del riesgo.</a:t>
            </a:r>
          </a:p>
        </p:txBody>
      </p:sp>
      <p:sp>
        <p:nvSpPr>
          <p:cNvPr id="10" name="Marcador de texto 7">
            <a:extLst>
              <a:ext uri="{FF2B5EF4-FFF2-40B4-BE49-F238E27FC236}">
                <a16:creationId xmlns:a16="http://schemas.microsoft.com/office/drawing/2014/main" id="{414AAEAB-8031-0441-9188-1C10046A166A}"/>
              </a:ext>
            </a:extLst>
          </p:cNvPr>
          <p:cNvSpPr txBox="1">
            <a:spLocks/>
          </p:cNvSpPr>
          <p:nvPr/>
        </p:nvSpPr>
        <p:spPr>
          <a:xfrm>
            <a:off x="3931625" y="1823986"/>
            <a:ext cx="6601491" cy="507826"/>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b="1" dirty="0">
                <a:solidFill>
                  <a:schemeClr val="accent2"/>
                </a:solidFill>
                <a:latin typeface="ACHS Nueva Serif" pitchFamily="2" charset="77"/>
              </a:rPr>
              <a:t>¿Qué haremos con esto?</a:t>
            </a:r>
          </a:p>
        </p:txBody>
      </p:sp>
      <p:pic>
        <p:nvPicPr>
          <p:cNvPr id="11" name="Imagen 10">
            <a:extLst>
              <a:ext uri="{FF2B5EF4-FFF2-40B4-BE49-F238E27FC236}">
                <a16:creationId xmlns:a16="http://schemas.microsoft.com/office/drawing/2014/main" id="{5FCCE1C3-A4C6-BC49-AF44-501AC75768D9}"/>
              </a:ext>
            </a:extLst>
          </p:cNvPr>
          <p:cNvPicPr>
            <a:picLocks noChangeAspect="1"/>
          </p:cNvPicPr>
          <p:nvPr/>
        </p:nvPicPr>
        <p:blipFill>
          <a:blip r:embed="rId2"/>
          <a:stretch>
            <a:fillRect/>
          </a:stretch>
        </p:blipFill>
        <p:spPr>
          <a:xfrm>
            <a:off x="1384211" y="1823986"/>
            <a:ext cx="2065865" cy="2892211"/>
          </a:xfrm>
          <a:prstGeom prst="rect">
            <a:avLst/>
          </a:prstGeom>
        </p:spPr>
      </p:pic>
    </p:spTree>
    <p:extLst>
      <p:ext uri="{BB962C8B-B14F-4D97-AF65-F5344CB8AC3E}">
        <p14:creationId xmlns:p14="http://schemas.microsoft.com/office/powerpoint/2010/main" val="31818012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61"/>
          </p:nvPr>
        </p:nvSpPr>
        <p:spPr>
          <a:prstGeom prst="rect">
            <a:avLst/>
          </a:prstGeom>
        </p:spPr>
        <p:txBody>
          <a:bodyPr/>
          <a:lstStyle/>
          <a:p>
            <a:r>
              <a:rPr lang="es-CL" dirty="0">
                <a:latin typeface="ACHS Nueva Serif" pitchFamily="2" charset="77"/>
              </a:rPr>
              <a:t>Flujo de intervención en violencia</a:t>
            </a:r>
          </a:p>
        </p:txBody>
      </p:sp>
      <p:sp>
        <p:nvSpPr>
          <p:cNvPr id="2" name="Marcador de número de diapositiva 1"/>
          <p:cNvSpPr>
            <a:spLocks noGrp="1"/>
          </p:cNvSpPr>
          <p:nvPr>
            <p:ph type="sldNum" sz="quarter" idx="63"/>
          </p:nvPr>
        </p:nvSpPr>
        <p:spPr>
          <a:prstGeom prst="rect">
            <a:avLst/>
          </a:prstGeom>
        </p:spPr>
        <p:txBody>
          <a:bodyPr/>
          <a:lstStyle/>
          <a:p>
            <a:fld id="{B37290F3-BA30-9341-A10E-737EC97582C1}" type="slidenum">
              <a:rPr lang="es-CL" smtClean="0"/>
              <a:pPr/>
              <a:t>16</a:t>
            </a:fld>
            <a:endParaRPr lang="es-CL" sz="1000"/>
          </a:p>
        </p:txBody>
      </p:sp>
      <p:sp>
        <p:nvSpPr>
          <p:cNvPr id="51" name="Forma libre 50">
            <a:extLst>
              <a:ext uri="{FF2B5EF4-FFF2-40B4-BE49-F238E27FC236}">
                <a16:creationId xmlns:a16="http://schemas.microsoft.com/office/drawing/2014/main" id="{708B108D-D9E6-AB42-B184-9A73465F5D5E}"/>
              </a:ext>
            </a:extLst>
          </p:cNvPr>
          <p:cNvSpPr/>
          <p:nvPr/>
        </p:nvSpPr>
        <p:spPr>
          <a:xfrm>
            <a:off x="6423737" y="1591178"/>
            <a:ext cx="2266060"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27933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Comisión de prevención</a:t>
            </a:r>
          </a:p>
        </p:txBody>
      </p:sp>
      <p:sp>
        <p:nvSpPr>
          <p:cNvPr id="52" name="Forma libre 51">
            <a:extLst>
              <a:ext uri="{FF2B5EF4-FFF2-40B4-BE49-F238E27FC236}">
                <a16:creationId xmlns:a16="http://schemas.microsoft.com/office/drawing/2014/main" id="{43FB4B40-6B46-F94D-BB9C-02357AFE99F9}"/>
              </a:ext>
            </a:extLst>
          </p:cNvPr>
          <p:cNvSpPr/>
          <p:nvPr/>
        </p:nvSpPr>
        <p:spPr>
          <a:xfrm>
            <a:off x="9393212" y="1591178"/>
            <a:ext cx="2266060"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Elaboración de política de prevención de la violencia</a:t>
            </a:r>
            <a:endPar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endParaRPr>
          </a:p>
        </p:txBody>
      </p:sp>
      <p:sp>
        <p:nvSpPr>
          <p:cNvPr id="53" name="Forma libre 52">
            <a:extLst>
              <a:ext uri="{FF2B5EF4-FFF2-40B4-BE49-F238E27FC236}">
                <a16:creationId xmlns:a16="http://schemas.microsoft.com/office/drawing/2014/main" id="{ED83BA55-577D-5843-A799-66B2138EEEC7}"/>
              </a:ext>
            </a:extLst>
          </p:cNvPr>
          <p:cNvSpPr/>
          <p:nvPr/>
        </p:nvSpPr>
        <p:spPr>
          <a:xfrm>
            <a:off x="3454262" y="4034216"/>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27933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Elaboración de procedimiento de denuncia e investigación de hechos violentos</a:t>
            </a:r>
            <a:endPar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endParaRPr>
          </a:p>
        </p:txBody>
      </p:sp>
      <p:sp>
        <p:nvSpPr>
          <p:cNvPr id="54" name="Forma libre 53">
            <a:extLst>
              <a:ext uri="{FF2B5EF4-FFF2-40B4-BE49-F238E27FC236}">
                <a16:creationId xmlns:a16="http://schemas.microsoft.com/office/drawing/2014/main" id="{69A4848F-54E9-954A-8C76-FBB8B898CC48}"/>
              </a:ext>
            </a:extLst>
          </p:cNvPr>
          <p:cNvSpPr/>
          <p:nvPr/>
        </p:nvSpPr>
        <p:spPr>
          <a:xfrm>
            <a:off x="6461005" y="4034215"/>
            <a:ext cx="2266059"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Modificación reglamento interno</a:t>
            </a:r>
          </a:p>
        </p:txBody>
      </p:sp>
      <p:sp>
        <p:nvSpPr>
          <p:cNvPr id="55" name="Forma libre 54">
            <a:extLst>
              <a:ext uri="{FF2B5EF4-FFF2-40B4-BE49-F238E27FC236}">
                <a16:creationId xmlns:a16="http://schemas.microsoft.com/office/drawing/2014/main" id="{E3B10819-752D-974F-ABA0-ED558BA89B2E}"/>
              </a:ext>
            </a:extLst>
          </p:cNvPr>
          <p:cNvSpPr/>
          <p:nvPr/>
        </p:nvSpPr>
        <p:spPr>
          <a:xfrm>
            <a:off x="529451" y="4034216"/>
            <a:ext cx="2266060"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Comunicación y seguimiento</a:t>
            </a:r>
          </a:p>
        </p:txBody>
      </p:sp>
      <p:sp>
        <p:nvSpPr>
          <p:cNvPr id="56" name="Forma libre 17">
            <a:extLst>
              <a:ext uri="{FF2B5EF4-FFF2-40B4-BE49-F238E27FC236}">
                <a16:creationId xmlns:a16="http://schemas.microsoft.com/office/drawing/2014/main" id="{81320473-3734-B945-A59F-9F7FEC36BF30}"/>
              </a:ext>
            </a:extLst>
          </p:cNvPr>
          <p:cNvSpPr/>
          <p:nvPr/>
        </p:nvSpPr>
        <p:spPr>
          <a:xfrm>
            <a:off x="9440437" y="4034214"/>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81D877">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schemeClr val="bg2"/>
                </a:solidFill>
                <a:effectLst/>
                <a:uLnTx/>
                <a:uFillTx/>
                <a:latin typeface="ACHS Nueva Sans Medium" pitchFamily="2" charset="77"/>
                <a:cs typeface="Arial" panose="020B0604020202020204" pitchFamily="34" charset="0"/>
                <a:sym typeface="Helvetica Neue"/>
              </a:rPr>
              <a:t>Protocolo de prevención del acoso sexual, laboral y violencia en el trabajo</a:t>
            </a:r>
          </a:p>
        </p:txBody>
      </p:sp>
      <p:sp>
        <p:nvSpPr>
          <p:cNvPr id="57" name="Forma libre 17">
            <a:extLst>
              <a:ext uri="{FF2B5EF4-FFF2-40B4-BE49-F238E27FC236}">
                <a16:creationId xmlns:a16="http://schemas.microsoft.com/office/drawing/2014/main" id="{5CEDABAD-E625-6047-A6A5-15CA660D6F79}"/>
              </a:ext>
            </a:extLst>
          </p:cNvPr>
          <p:cNvSpPr/>
          <p:nvPr/>
        </p:nvSpPr>
        <p:spPr>
          <a:xfrm>
            <a:off x="3454263" y="1591178"/>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Informarse sobre la ley 21.643</a:t>
            </a:r>
          </a:p>
        </p:txBody>
      </p:sp>
      <p:grpSp>
        <p:nvGrpSpPr>
          <p:cNvPr id="80" name="Grupo 79">
            <a:extLst>
              <a:ext uri="{FF2B5EF4-FFF2-40B4-BE49-F238E27FC236}">
                <a16:creationId xmlns:a16="http://schemas.microsoft.com/office/drawing/2014/main" id="{6631A990-006E-E544-98DA-78EE34CFC076}"/>
              </a:ext>
            </a:extLst>
          </p:cNvPr>
          <p:cNvGrpSpPr/>
          <p:nvPr/>
        </p:nvGrpSpPr>
        <p:grpSpPr>
          <a:xfrm>
            <a:off x="9515621" y="5464693"/>
            <a:ext cx="835578" cy="444436"/>
            <a:chOff x="9328149" y="5687058"/>
            <a:chExt cx="835026" cy="444143"/>
          </a:xfrm>
        </p:grpSpPr>
        <p:sp>
          <p:nvSpPr>
            <p:cNvPr id="81" name="Rectángulo: esquinas redondeadas 38">
              <a:extLst>
                <a:ext uri="{FF2B5EF4-FFF2-40B4-BE49-F238E27FC236}">
                  <a16:creationId xmlns:a16="http://schemas.microsoft.com/office/drawing/2014/main" id="{FA3FC926-E019-7244-90CA-B6859C76D3F4}"/>
                </a:ext>
              </a:extLst>
            </p:cNvPr>
            <p:cNvSpPr/>
            <p:nvPr/>
          </p:nvSpPr>
          <p:spPr>
            <a:xfrm>
              <a:off x="9328149" y="5687058"/>
              <a:ext cx="835026" cy="444143"/>
            </a:xfrm>
            <a:prstGeom prst="roundRect">
              <a:avLst>
                <a:gd name="adj" fmla="val 30463"/>
              </a:avLst>
            </a:prstGeom>
            <a:solidFill>
              <a:schemeClr val="bg1"/>
            </a:solidFill>
            <a:ln w="1270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tx1">
                      <a:lumMod val="75000"/>
                      <a:lumOff val="25000"/>
                    </a:schemeClr>
                  </a:solidFill>
                  <a:effectLst/>
                  <a:uFillTx/>
                  <a:latin typeface="Helvetica Neue Medium"/>
                  <a:ea typeface="Helvetica Neue Medium"/>
                  <a:cs typeface="Helvetica Neue Medium"/>
                  <a:sym typeface="Helvetica Neue Medium"/>
                </a:rPr>
                <a:t>100</a:t>
              </a:r>
            </a:p>
          </p:txBody>
        </p:sp>
        <p:pic>
          <p:nvPicPr>
            <p:cNvPr id="82" name="Imagen 81">
              <a:extLst>
                <a:ext uri="{FF2B5EF4-FFF2-40B4-BE49-F238E27FC236}">
                  <a16:creationId xmlns:a16="http://schemas.microsoft.com/office/drawing/2014/main" id="{366CAE4D-AAB2-5744-964F-0E1F3A6396B2}"/>
                </a:ext>
              </a:extLst>
            </p:cNvPr>
            <p:cNvPicPr>
              <a:picLocks noChangeAspect="1"/>
            </p:cNvPicPr>
            <p:nvPr/>
          </p:nvPicPr>
          <p:blipFill rotWithShape="1">
            <a:blip r:embed="rId3"/>
            <a:srcRect l="22488" r="21654"/>
            <a:stretch/>
          </p:blipFill>
          <p:spPr>
            <a:xfrm>
              <a:off x="9348715" y="5731814"/>
              <a:ext cx="352160" cy="354631"/>
            </a:xfrm>
            <a:prstGeom prst="ellipse">
              <a:avLst/>
            </a:prstGeom>
          </p:spPr>
        </p:pic>
      </p:grpSp>
      <p:sp>
        <p:nvSpPr>
          <p:cNvPr id="83" name="Flecha derecha 82">
            <a:extLst>
              <a:ext uri="{FF2B5EF4-FFF2-40B4-BE49-F238E27FC236}">
                <a16:creationId xmlns:a16="http://schemas.microsoft.com/office/drawing/2014/main" id="{A745329D-5EA3-AA47-8BF0-1E76C3EF2271}"/>
              </a:ext>
            </a:extLst>
          </p:cNvPr>
          <p:cNvSpPr/>
          <p:nvPr/>
        </p:nvSpPr>
        <p:spPr>
          <a:xfrm>
            <a:off x="5845937" y="2129327"/>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Flecha derecha 84">
            <a:extLst>
              <a:ext uri="{FF2B5EF4-FFF2-40B4-BE49-F238E27FC236}">
                <a16:creationId xmlns:a16="http://schemas.microsoft.com/office/drawing/2014/main" id="{2A294D39-1967-0040-86E5-BF283E9CD74B}"/>
              </a:ext>
            </a:extLst>
          </p:cNvPr>
          <p:cNvSpPr/>
          <p:nvPr/>
        </p:nvSpPr>
        <p:spPr>
          <a:xfrm>
            <a:off x="8815783" y="2129327"/>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Flecha derecha 86">
            <a:extLst>
              <a:ext uri="{FF2B5EF4-FFF2-40B4-BE49-F238E27FC236}">
                <a16:creationId xmlns:a16="http://schemas.microsoft.com/office/drawing/2014/main" id="{77D79746-5507-0D42-9DDF-5E91C4C349FA}"/>
              </a:ext>
            </a:extLst>
          </p:cNvPr>
          <p:cNvSpPr/>
          <p:nvPr/>
        </p:nvSpPr>
        <p:spPr>
          <a:xfrm rot="5400000">
            <a:off x="10294229" y="3361054"/>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Flecha derecha 88">
            <a:extLst>
              <a:ext uri="{FF2B5EF4-FFF2-40B4-BE49-F238E27FC236}">
                <a16:creationId xmlns:a16="http://schemas.microsoft.com/office/drawing/2014/main" id="{09A95FC6-FF96-914A-91C2-9060EB847032}"/>
              </a:ext>
            </a:extLst>
          </p:cNvPr>
          <p:cNvSpPr/>
          <p:nvPr/>
        </p:nvSpPr>
        <p:spPr>
          <a:xfrm rot="10800000">
            <a:off x="8840323" y="4576158"/>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2" name="Flecha derecha 91">
            <a:extLst>
              <a:ext uri="{FF2B5EF4-FFF2-40B4-BE49-F238E27FC236}">
                <a16:creationId xmlns:a16="http://schemas.microsoft.com/office/drawing/2014/main" id="{FDA2A521-6B3C-9241-BA96-B3053E3BCA9C}"/>
              </a:ext>
            </a:extLst>
          </p:cNvPr>
          <p:cNvSpPr/>
          <p:nvPr/>
        </p:nvSpPr>
        <p:spPr>
          <a:xfrm rot="10800000">
            <a:off x="5843123" y="4565998"/>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4" name="Flecha derecha 93">
            <a:extLst>
              <a:ext uri="{FF2B5EF4-FFF2-40B4-BE49-F238E27FC236}">
                <a16:creationId xmlns:a16="http://schemas.microsoft.com/office/drawing/2014/main" id="{7E859548-B9C9-DD47-93C8-567FA6ACF2CA}"/>
              </a:ext>
            </a:extLst>
          </p:cNvPr>
          <p:cNvSpPr/>
          <p:nvPr/>
        </p:nvSpPr>
        <p:spPr>
          <a:xfrm rot="10800000">
            <a:off x="2880019" y="4576159"/>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104859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17</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539081"/>
            <a:ext cx="2940708" cy="327323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Otorgaremos asistencia técnica para la elaboración e implementación del Protocolo de Prevención del acoso sexual, laboral y violencia en el trabajo, la sensibilización y difusión.</a:t>
            </a:r>
          </a:p>
        </p:txBody>
      </p:sp>
      <p:grpSp>
        <p:nvGrpSpPr>
          <p:cNvPr id="2" name="Grupo 1">
            <a:extLst>
              <a:ext uri="{FF2B5EF4-FFF2-40B4-BE49-F238E27FC236}">
                <a16:creationId xmlns:a16="http://schemas.microsoft.com/office/drawing/2014/main" id="{8ABD5DFF-7421-824B-AC05-07046DA6F159}"/>
              </a:ext>
            </a:extLst>
          </p:cNvPr>
          <p:cNvGrpSpPr/>
          <p:nvPr/>
        </p:nvGrpSpPr>
        <p:grpSpPr>
          <a:xfrm>
            <a:off x="4497167" y="2453590"/>
            <a:ext cx="6455535" cy="3796547"/>
            <a:chOff x="4497167" y="2101254"/>
            <a:chExt cx="7055069" cy="4149137"/>
          </a:xfrm>
        </p:grpSpPr>
        <p:sp>
          <p:nvSpPr>
            <p:cNvPr id="9" name="Rectángulo: esquinas redondeadas 1">
              <a:extLst>
                <a:ext uri="{FF2B5EF4-FFF2-40B4-BE49-F238E27FC236}">
                  <a16:creationId xmlns:a16="http://schemas.microsoft.com/office/drawing/2014/main" id="{ADB66BFF-74A1-7044-A353-B02A6F3914C4}"/>
                </a:ext>
              </a:extLst>
            </p:cNvPr>
            <p:cNvSpPr/>
            <p:nvPr/>
          </p:nvSpPr>
          <p:spPr>
            <a:xfrm>
              <a:off x="4497167" y="4981579"/>
              <a:ext cx="7055066" cy="555265"/>
            </a:xfrm>
            <a:prstGeom prst="roundRect">
              <a:avLst>
                <a:gd name="adj" fmla="val 43675"/>
              </a:avLst>
            </a:prstGeom>
            <a:solidFill>
              <a:srgbClr val="81D877">
                <a:alpha val="60602"/>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chemeClr val="bg2"/>
                  </a:solidFill>
                  <a:latin typeface="ACHS Nueva Sans Medium" pitchFamily="2" charset="77"/>
                  <a:ea typeface="Helvetica Neue Medium"/>
                  <a:cs typeface="Helvetica Neue Medium"/>
                  <a:sym typeface="Helvetica Neue Medium"/>
                </a:rPr>
                <a:t>Capacitación y material para la difusión</a:t>
              </a:r>
              <a:endPar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endParaRPr>
            </a:p>
          </p:txBody>
        </p:sp>
        <p:sp>
          <p:nvSpPr>
            <p:cNvPr id="10" name="Rectángulo: esquinas redondeadas 23">
              <a:extLst>
                <a:ext uri="{FF2B5EF4-FFF2-40B4-BE49-F238E27FC236}">
                  <a16:creationId xmlns:a16="http://schemas.microsoft.com/office/drawing/2014/main" id="{4EBBD4F0-8396-AF47-AE70-495F0D6450F6}"/>
                </a:ext>
              </a:extLst>
            </p:cNvPr>
            <p:cNvSpPr/>
            <p:nvPr/>
          </p:nvSpPr>
          <p:spPr>
            <a:xfrm>
              <a:off x="4497168" y="2783695"/>
              <a:ext cx="7055068" cy="555265"/>
            </a:xfrm>
            <a:prstGeom prst="roundRect">
              <a:avLst>
                <a:gd name="adj" fmla="val 43675"/>
              </a:avLst>
            </a:prstGeom>
            <a:solidFill>
              <a:srgbClr val="27933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Metodología para la implementación de la ley</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1" name="Rectángulo: esquinas redondeadas 24">
              <a:extLst>
                <a:ext uri="{FF2B5EF4-FFF2-40B4-BE49-F238E27FC236}">
                  <a16:creationId xmlns:a16="http://schemas.microsoft.com/office/drawing/2014/main" id="{71E74CF7-429E-5E45-A3D9-CB777D0928D1}"/>
                </a:ext>
              </a:extLst>
            </p:cNvPr>
            <p:cNvSpPr/>
            <p:nvPr/>
          </p:nvSpPr>
          <p:spPr>
            <a:xfrm>
              <a:off x="4497167" y="3506825"/>
              <a:ext cx="7055069" cy="555265"/>
            </a:xfrm>
            <a:prstGeom prst="roundRect">
              <a:avLst>
                <a:gd name="adj" fmla="val 4367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Modelos y manuales para la elaboración del protocolo</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2" name="Rectángulo: esquinas redondeadas 25">
              <a:extLst>
                <a:ext uri="{FF2B5EF4-FFF2-40B4-BE49-F238E27FC236}">
                  <a16:creationId xmlns:a16="http://schemas.microsoft.com/office/drawing/2014/main" id="{F9A3451B-279E-3345-8B96-9E3133B7238B}"/>
                </a:ext>
              </a:extLst>
            </p:cNvPr>
            <p:cNvSpPr/>
            <p:nvPr/>
          </p:nvSpPr>
          <p:spPr>
            <a:xfrm>
              <a:off x="4497167" y="4260045"/>
              <a:ext cx="7055066" cy="555265"/>
            </a:xfrm>
            <a:prstGeom prst="roundRect">
              <a:avLst>
                <a:gd name="adj" fmla="val 43675"/>
              </a:avLst>
            </a:prstGeom>
            <a:solidFill>
              <a:srgbClr val="81D8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Herramientas de soporte para la gestión preventiva</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3" name="Rectángulo: esquinas redondeadas 27">
              <a:extLst>
                <a:ext uri="{FF2B5EF4-FFF2-40B4-BE49-F238E27FC236}">
                  <a16:creationId xmlns:a16="http://schemas.microsoft.com/office/drawing/2014/main" id="{7C9AF687-EEF9-8741-B7D2-062996B9A984}"/>
                </a:ext>
              </a:extLst>
            </p:cNvPr>
            <p:cNvSpPr/>
            <p:nvPr/>
          </p:nvSpPr>
          <p:spPr>
            <a:xfrm>
              <a:off x="4497167" y="2101254"/>
              <a:ext cx="7055067" cy="555265"/>
            </a:xfrm>
            <a:prstGeom prst="roundRect">
              <a:avLst>
                <a:gd name="adj" fmla="val 43675"/>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Difusión de la ley 21.643</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4" name="Rectángulo: esquinas redondeadas 28">
              <a:extLst>
                <a:ext uri="{FF2B5EF4-FFF2-40B4-BE49-F238E27FC236}">
                  <a16:creationId xmlns:a16="http://schemas.microsoft.com/office/drawing/2014/main" id="{E15FDBB5-C32C-FF46-8FAE-11B9329FE602}"/>
                </a:ext>
              </a:extLst>
            </p:cNvPr>
            <p:cNvSpPr/>
            <p:nvPr/>
          </p:nvSpPr>
          <p:spPr>
            <a:xfrm>
              <a:off x="4497167" y="5695126"/>
              <a:ext cx="7055066" cy="555265"/>
            </a:xfrm>
            <a:prstGeom prst="roundRect">
              <a:avLst>
                <a:gd name="adj" fmla="val 43675"/>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rPr>
                <a:t>Campaña de Buen </a:t>
              </a:r>
              <a:r>
                <a:rPr lang="es-CL" dirty="0">
                  <a:solidFill>
                    <a:schemeClr val="bg2"/>
                  </a:solidFill>
                  <a:latin typeface="ACHS Nueva Sans Medium" pitchFamily="2" charset="77"/>
                  <a:ea typeface="Helvetica Neue Medium"/>
                  <a:cs typeface="Helvetica Neue Medium"/>
                  <a:sym typeface="Helvetica Neue Medium"/>
                </a:rPr>
                <a:t>Trato</a:t>
              </a:r>
              <a:endPar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endParaRPr>
            </a:p>
          </p:txBody>
        </p:sp>
      </p:grpSp>
      <p:pic>
        <p:nvPicPr>
          <p:cNvPr id="1026" name="Picture 2">
            <a:extLst>
              <a:ext uri="{FF2B5EF4-FFF2-40B4-BE49-F238E27FC236}">
                <a16:creationId xmlns:a16="http://schemas.microsoft.com/office/drawing/2014/main" id="{AB69105F-6FBE-416A-E75A-8B91E5A16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34" y="3332077"/>
            <a:ext cx="2262765" cy="297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770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a16="http://schemas.microsoft.com/office/drawing/2014/main" id="{F05D7F60-372A-4CF4-8F15-FD48C9228B64}"/>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B37290F3-BA30-9341-A10E-737EC97582C1}" type="slidenum">
              <a:rPr lang="es-CL" smtClean="0"/>
              <a:pPr/>
              <a:t>18</a:t>
            </a:fld>
            <a:endParaRPr lang="es-CL" dirty="0"/>
          </a:p>
        </p:txBody>
      </p:sp>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0"/>
            <a:ext cx="9524078" cy="53439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Asistencia técnica</a:t>
            </a:r>
            <a:endParaRPr lang="es-ES" b="1" dirty="0">
              <a:solidFill>
                <a:srgbClr val="13C045"/>
              </a:solidFill>
              <a:latin typeface="Arial" panose="020B0604020202020204" pitchFamily="34" charset="0"/>
              <a:cs typeface="Arial" panose="020B0604020202020204" pitchFamily="34" charset="0"/>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4" name="CuadroTexto 3">
            <a:extLst>
              <a:ext uri="{FF2B5EF4-FFF2-40B4-BE49-F238E27FC236}">
                <a16:creationId xmlns:a16="http://schemas.microsoft.com/office/drawing/2014/main" id="{4857B2D7-70AC-831B-CB1E-6DC8390AC017}"/>
              </a:ext>
            </a:extLst>
          </p:cNvPr>
          <p:cNvSpPr txBox="1"/>
          <p:nvPr/>
        </p:nvSpPr>
        <p:spPr>
          <a:xfrm>
            <a:off x="329610" y="1210927"/>
            <a:ext cx="111429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CL" sz="1600" dirty="0">
                <a:solidFill>
                  <a:schemeClr val="bg1">
                    <a:lumMod val="50000"/>
                  </a:schemeClr>
                </a:solidFill>
                <a:latin typeface="Arial"/>
                <a:cs typeface="Arial"/>
                <a:sym typeface="Arial"/>
              </a:rPr>
              <a:t>En su rol como OAL, la ACHS pone a disposición de las empresas adheridas el protocolo de prevención, para que estas lo implementen al interior de sus organizaciones, así como herramientas de sensibilización, difusión y capacitación.</a:t>
            </a:r>
          </a:p>
        </p:txBody>
      </p:sp>
      <p:sp>
        <p:nvSpPr>
          <p:cNvPr id="10" name="Rectángulo 9">
            <a:extLst>
              <a:ext uri="{FF2B5EF4-FFF2-40B4-BE49-F238E27FC236}">
                <a16:creationId xmlns:a16="http://schemas.microsoft.com/office/drawing/2014/main" id="{DB8BEA2E-7465-F787-9ADE-C8A6F62F9FA8}"/>
              </a:ext>
            </a:extLst>
          </p:cNvPr>
          <p:cNvSpPr/>
          <p:nvPr/>
        </p:nvSpPr>
        <p:spPr>
          <a:xfrm>
            <a:off x="5550676" y="2334034"/>
            <a:ext cx="6186400" cy="4145727"/>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2" name="Imagen 11">
            <a:extLst>
              <a:ext uri="{FF2B5EF4-FFF2-40B4-BE49-F238E27FC236}">
                <a16:creationId xmlns:a16="http://schemas.microsoft.com/office/drawing/2014/main" id="{CB7B3F3C-5804-E924-F7B0-59D13737BBE7}"/>
              </a:ext>
            </a:extLst>
          </p:cNvPr>
          <p:cNvPicPr>
            <a:picLocks noChangeAspect="1"/>
          </p:cNvPicPr>
          <p:nvPr/>
        </p:nvPicPr>
        <p:blipFill>
          <a:blip r:embed="rId3"/>
          <a:stretch>
            <a:fillRect/>
          </a:stretch>
        </p:blipFill>
        <p:spPr>
          <a:xfrm>
            <a:off x="7829271" y="2515478"/>
            <a:ext cx="1520286" cy="809124"/>
          </a:xfrm>
          <a:prstGeom prst="rect">
            <a:avLst/>
          </a:prstGeom>
          <a:ln>
            <a:solidFill>
              <a:schemeClr val="tx1"/>
            </a:solidFill>
          </a:ln>
        </p:spPr>
      </p:pic>
      <p:pic>
        <p:nvPicPr>
          <p:cNvPr id="13" name="Imagen 12">
            <a:extLst>
              <a:ext uri="{FF2B5EF4-FFF2-40B4-BE49-F238E27FC236}">
                <a16:creationId xmlns:a16="http://schemas.microsoft.com/office/drawing/2014/main" id="{830DA6C5-E05F-52AD-C384-CF84AB74DE03}"/>
              </a:ext>
            </a:extLst>
          </p:cNvPr>
          <p:cNvPicPr>
            <a:picLocks noChangeAspect="1"/>
          </p:cNvPicPr>
          <p:nvPr/>
        </p:nvPicPr>
        <p:blipFill>
          <a:blip r:embed="rId4"/>
          <a:stretch>
            <a:fillRect/>
          </a:stretch>
        </p:blipFill>
        <p:spPr>
          <a:xfrm>
            <a:off x="8331736" y="2515478"/>
            <a:ext cx="1440997" cy="809123"/>
          </a:xfrm>
          <a:prstGeom prst="rect">
            <a:avLst/>
          </a:prstGeom>
          <a:ln>
            <a:solidFill>
              <a:schemeClr val="tx1"/>
            </a:solidFill>
          </a:ln>
        </p:spPr>
      </p:pic>
      <p:pic>
        <p:nvPicPr>
          <p:cNvPr id="14" name="Imagen 13">
            <a:extLst>
              <a:ext uri="{FF2B5EF4-FFF2-40B4-BE49-F238E27FC236}">
                <a16:creationId xmlns:a16="http://schemas.microsoft.com/office/drawing/2014/main" id="{823549AC-A729-7CFA-B178-DA1D433A9C76}"/>
              </a:ext>
            </a:extLst>
          </p:cNvPr>
          <p:cNvPicPr>
            <a:picLocks noChangeAspect="1"/>
          </p:cNvPicPr>
          <p:nvPr/>
        </p:nvPicPr>
        <p:blipFill>
          <a:blip r:embed="rId5"/>
          <a:stretch>
            <a:fillRect/>
          </a:stretch>
        </p:blipFill>
        <p:spPr>
          <a:xfrm>
            <a:off x="8781306" y="2515478"/>
            <a:ext cx="1573994" cy="806315"/>
          </a:xfrm>
          <a:prstGeom prst="rect">
            <a:avLst/>
          </a:prstGeom>
          <a:ln>
            <a:solidFill>
              <a:schemeClr val="tx1"/>
            </a:solidFill>
          </a:ln>
        </p:spPr>
      </p:pic>
      <p:pic>
        <p:nvPicPr>
          <p:cNvPr id="15" name="Imagen 14">
            <a:extLst>
              <a:ext uri="{FF2B5EF4-FFF2-40B4-BE49-F238E27FC236}">
                <a16:creationId xmlns:a16="http://schemas.microsoft.com/office/drawing/2014/main" id="{B5E8B2D1-F4FB-6D4B-DD7F-ED09FDD34DBE}"/>
              </a:ext>
            </a:extLst>
          </p:cNvPr>
          <p:cNvPicPr>
            <a:picLocks noChangeAspect="1"/>
          </p:cNvPicPr>
          <p:nvPr/>
        </p:nvPicPr>
        <p:blipFill>
          <a:blip r:embed="rId6"/>
          <a:stretch>
            <a:fillRect/>
          </a:stretch>
        </p:blipFill>
        <p:spPr>
          <a:xfrm>
            <a:off x="9262294" y="2515478"/>
            <a:ext cx="1440998" cy="806315"/>
          </a:xfrm>
          <a:prstGeom prst="rect">
            <a:avLst/>
          </a:prstGeom>
          <a:ln>
            <a:solidFill>
              <a:schemeClr val="tx1"/>
            </a:solidFill>
          </a:ln>
        </p:spPr>
      </p:pic>
      <p:pic>
        <p:nvPicPr>
          <p:cNvPr id="16" name="Imagen 15">
            <a:extLst>
              <a:ext uri="{FF2B5EF4-FFF2-40B4-BE49-F238E27FC236}">
                <a16:creationId xmlns:a16="http://schemas.microsoft.com/office/drawing/2014/main" id="{AD92311A-5019-1DA1-CA76-A453553BD373}"/>
              </a:ext>
            </a:extLst>
          </p:cNvPr>
          <p:cNvPicPr>
            <a:picLocks noChangeAspect="1"/>
          </p:cNvPicPr>
          <p:nvPr/>
        </p:nvPicPr>
        <p:blipFill>
          <a:blip r:embed="rId7"/>
          <a:stretch>
            <a:fillRect/>
          </a:stretch>
        </p:blipFill>
        <p:spPr>
          <a:xfrm>
            <a:off x="9698036" y="2515478"/>
            <a:ext cx="1536080" cy="806315"/>
          </a:xfrm>
          <a:prstGeom prst="rect">
            <a:avLst/>
          </a:prstGeom>
          <a:ln>
            <a:solidFill>
              <a:schemeClr val="tx1"/>
            </a:solidFill>
          </a:ln>
        </p:spPr>
      </p:pic>
      <p:pic>
        <p:nvPicPr>
          <p:cNvPr id="17" name="Imagen 16">
            <a:extLst>
              <a:ext uri="{FF2B5EF4-FFF2-40B4-BE49-F238E27FC236}">
                <a16:creationId xmlns:a16="http://schemas.microsoft.com/office/drawing/2014/main" id="{1A1AC6FF-D90E-6D2E-6CB2-75B017AEA9CB}"/>
              </a:ext>
            </a:extLst>
          </p:cNvPr>
          <p:cNvPicPr>
            <a:picLocks noChangeAspect="1"/>
          </p:cNvPicPr>
          <p:nvPr/>
        </p:nvPicPr>
        <p:blipFill>
          <a:blip r:embed="rId8"/>
          <a:stretch>
            <a:fillRect/>
          </a:stretch>
        </p:blipFill>
        <p:spPr>
          <a:xfrm>
            <a:off x="10249945" y="2515478"/>
            <a:ext cx="1362069" cy="806315"/>
          </a:xfrm>
          <a:prstGeom prst="rect">
            <a:avLst/>
          </a:prstGeom>
          <a:ln>
            <a:solidFill>
              <a:schemeClr val="tx1"/>
            </a:solidFill>
          </a:ln>
        </p:spPr>
      </p:pic>
      <p:pic>
        <p:nvPicPr>
          <p:cNvPr id="18" name="Imagen 17">
            <a:extLst>
              <a:ext uri="{FF2B5EF4-FFF2-40B4-BE49-F238E27FC236}">
                <a16:creationId xmlns:a16="http://schemas.microsoft.com/office/drawing/2014/main" id="{C4E53DEA-2EDD-3C78-C5BA-7FF4BD39106F}"/>
              </a:ext>
            </a:extLst>
          </p:cNvPr>
          <p:cNvPicPr>
            <a:picLocks noChangeAspect="1"/>
          </p:cNvPicPr>
          <p:nvPr/>
        </p:nvPicPr>
        <p:blipFill>
          <a:blip r:embed="rId9"/>
          <a:stretch>
            <a:fillRect/>
          </a:stretch>
        </p:blipFill>
        <p:spPr>
          <a:xfrm>
            <a:off x="5685572" y="3497640"/>
            <a:ext cx="1330894" cy="832105"/>
          </a:xfrm>
          <a:prstGeom prst="rect">
            <a:avLst/>
          </a:prstGeom>
          <a:ln>
            <a:solidFill>
              <a:schemeClr val="tx1"/>
            </a:solidFill>
          </a:ln>
        </p:spPr>
      </p:pic>
      <p:pic>
        <p:nvPicPr>
          <p:cNvPr id="20" name="Imagen 19">
            <a:extLst>
              <a:ext uri="{FF2B5EF4-FFF2-40B4-BE49-F238E27FC236}">
                <a16:creationId xmlns:a16="http://schemas.microsoft.com/office/drawing/2014/main" id="{3A62E56E-CC62-E44F-731D-A8565412B219}"/>
              </a:ext>
            </a:extLst>
          </p:cNvPr>
          <p:cNvPicPr>
            <a:picLocks noChangeAspect="1"/>
          </p:cNvPicPr>
          <p:nvPr/>
        </p:nvPicPr>
        <p:blipFill>
          <a:blip r:embed="rId10"/>
          <a:stretch>
            <a:fillRect/>
          </a:stretch>
        </p:blipFill>
        <p:spPr>
          <a:xfrm>
            <a:off x="6356184" y="5420092"/>
            <a:ext cx="695768" cy="896159"/>
          </a:xfrm>
          <a:prstGeom prst="rect">
            <a:avLst/>
          </a:prstGeom>
          <a:ln>
            <a:solidFill>
              <a:schemeClr val="tx1"/>
            </a:solidFill>
          </a:ln>
        </p:spPr>
      </p:pic>
      <p:pic>
        <p:nvPicPr>
          <p:cNvPr id="21" name="Imagen 20">
            <a:extLst>
              <a:ext uri="{FF2B5EF4-FFF2-40B4-BE49-F238E27FC236}">
                <a16:creationId xmlns:a16="http://schemas.microsoft.com/office/drawing/2014/main" id="{465DE406-7042-44BA-CF58-C422DDBFE50B}"/>
              </a:ext>
            </a:extLst>
          </p:cNvPr>
          <p:cNvPicPr>
            <a:picLocks noChangeAspect="1"/>
          </p:cNvPicPr>
          <p:nvPr/>
        </p:nvPicPr>
        <p:blipFill>
          <a:blip r:embed="rId11"/>
          <a:stretch>
            <a:fillRect/>
          </a:stretch>
        </p:blipFill>
        <p:spPr>
          <a:xfrm>
            <a:off x="8622605" y="5420093"/>
            <a:ext cx="690385" cy="896158"/>
          </a:xfrm>
          <a:prstGeom prst="rect">
            <a:avLst/>
          </a:prstGeom>
          <a:ln>
            <a:solidFill>
              <a:schemeClr val="tx1"/>
            </a:solidFill>
          </a:ln>
        </p:spPr>
      </p:pic>
      <p:pic>
        <p:nvPicPr>
          <p:cNvPr id="23" name="Imagen 22">
            <a:extLst>
              <a:ext uri="{FF2B5EF4-FFF2-40B4-BE49-F238E27FC236}">
                <a16:creationId xmlns:a16="http://schemas.microsoft.com/office/drawing/2014/main" id="{00964A4C-0499-B96C-E9A8-C338360E3DE8}"/>
              </a:ext>
            </a:extLst>
          </p:cNvPr>
          <p:cNvPicPr>
            <a:picLocks noChangeAspect="1"/>
          </p:cNvPicPr>
          <p:nvPr/>
        </p:nvPicPr>
        <p:blipFill>
          <a:blip r:embed="rId12"/>
          <a:stretch>
            <a:fillRect/>
          </a:stretch>
        </p:blipFill>
        <p:spPr>
          <a:xfrm>
            <a:off x="3725120" y="2446116"/>
            <a:ext cx="1755831" cy="2274247"/>
          </a:xfrm>
          <a:prstGeom prst="rect">
            <a:avLst/>
          </a:prstGeom>
          <a:ln>
            <a:solidFill>
              <a:schemeClr val="tx1"/>
            </a:solidFill>
          </a:ln>
        </p:spPr>
      </p:pic>
      <p:pic>
        <p:nvPicPr>
          <p:cNvPr id="24" name="Imagen 23">
            <a:extLst>
              <a:ext uri="{FF2B5EF4-FFF2-40B4-BE49-F238E27FC236}">
                <a16:creationId xmlns:a16="http://schemas.microsoft.com/office/drawing/2014/main" id="{69D7C389-B561-4EB4-9A75-1B7074299DFB}"/>
              </a:ext>
            </a:extLst>
          </p:cNvPr>
          <p:cNvPicPr>
            <a:picLocks noChangeAspect="1"/>
          </p:cNvPicPr>
          <p:nvPr/>
        </p:nvPicPr>
        <p:blipFill>
          <a:blip r:embed="rId13"/>
          <a:stretch>
            <a:fillRect/>
          </a:stretch>
        </p:blipFill>
        <p:spPr>
          <a:xfrm>
            <a:off x="5619413" y="5428669"/>
            <a:ext cx="694041" cy="884924"/>
          </a:xfrm>
          <a:prstGeom prst="rect">
            <a:avLst/>
          </a:prstGeom>
          <a:ln>
            <a:solidFill>
              <a:schemeClr val="tx1"/>
            </a:solidFill>
          </a:ln>
        </p:spPr>
      </p:pic>
      <p:pic>
        <p:nvPicPr>
          <p:cNvPr id="25" name="Imagen 24">
            <a:extLst>
              <a:ext uri="{FF2B5EF4-FFF2-40B4-BE49-F238E27FC236}">
                <a16:creationId xmlns:a16="http://schemas.microsoft.com/office/drawing/2014/main" id="{7C5B388D-1B2E-E175-660A-36AB0B219520}"/>
              </a:ext>
            </a:extLst>
          </p:cNvPr>
          <p:cNvPicPr>
            <a:picLocks noChangeAspect="1"/>
          </p:cNvPicPr>
          <p:nvPr/>
        </p:nvPicPr>
        <p:blipFill>
          <a:blip r:embed="rId14"/>
          <a:stretch>
            <a:fillRect/>
          </a:stretch>
        </p:blipFill>
        <p:spPr>
          <a:xfrm>
            <a:off x="8624772" y="3494944"/>
            <a:ext cx="1394859" cy="1789985"/>
          </a:xfrm>
          <a:prstGeom prst="rect">
            <a:avLst/>
          </a:prstGeom>
          <a:ln>
            <a:solidFill>
              <a:schemeClr val="tx1"/>
            </a:solidFill>
          </a:ln>
        </p:spPr>
      </p:pic>
      <p:pic>
        <p:nvPicPr>
          <p:cNvPr id="26" name="Imagen 25">
            <a:extLst>
              <a:ext uri="{FF2B5EF4-FFF2-40B4-BE49-F238E27FC236}">
                <a16:creationId xmlns:a16="http://schemas.microsoft.com/office/drawing/2014/main" id="{25496784-ED43-8731-240D-41F39DD697B0}"/>
              </a:ext>
            </a:extLst>
          </p:cNvPr>
          <p:cNvPicPr>
            <a:picLocks noChangeAspect="1"/>
          </p:cNvPicPr>
          <p:nvPr/>
        </p:nvPicPr>
        <p:blipFill>
          <a:blip r:embed="rId13"/>
          <a:stretch>
            <a:fillRect/>
          </a:stretch>
        </p:blipFill>
        <p:spPr>
          <a:xfrm>
            <a:off x="7867707" y="5420092"/>
            <a:ext cx="694041" cy="893501"/>
          </a:xfrm>
          <a:prstGeom prst="rect">
            <a:avLst/>
          </a:prstGeom>
          <a:ln>
            <a:solidFill>
              <a:schemeClr val="tx1"/>
            </a:solidFill>
          </a:ln>
        </p:spPr>
      </p:pic>
      <p:pic>
        <p:nvPicPr>
          <p:cNvPr id="27" name="Imagen 26">
            <a:extLst>
              <a:ext uri="{FF2B5EF4-FFF2-40B4-BE49-F238E27FC236}">
                <a16:creationId xmlns:a16="http://schemas.microsoft.com/office/drawing/2014/main" id="{E2762152-8F1D-F4C5-F19A-801422902F5D}"/>
              </a:ext>
            </a:extLst>
          </p:cNvPr>
          <p:cNvPicPr>
            <a:picLocks noChangeAspect="1"/>
          </p:cNvPicPr>
          <p:nvPr/>
        </p:nvPicPr>
        <p:blipFill>
          <a:blip r:embed="rId15"/>
          <a:stretch>
            <a:fillRect/>
          </a:stretch>
        </p:blipFill>
        <p:spPr>
          <a:xfrm>
            <a:off x="5631937" y="2502482"/>
            <a:ext cx="676104" cy="884923"/>
          </a:xfrm>
          <a:prstGeom prst="rect">
            <a:avLst/>
          </a:prstGeom>
          <a:ln>
            <a:solidFill>
              <a:schemeClr val="tx1"/>
            </a:solidFill>
          </a:ln>
        </p:spPr>
      </p:pic>
      <p:pic>
        <p:nvPicPr>
          <p:cNvPr id="28" name="Imagen 27">
            <a:extLst>
              <a:ext uri="{FF2B5EF4-FFF2-40B4-BE49-F238E27FC236}">
                <a16:creationId xmlns:a16="http://schemas.microsoft.com/office/drawing/2014/main" id="{835FA147-6D8A-2C35-E338-0E8243BB40E0}"/>
              </a:ext>
            </a:extLst>
          </p:cNvPr>
          <p:cNvPicPr>
            <a:picLocks noChangeAspect="1"/>
          </p:cNvPicPr>
          <p:nvPr/>
        </p:nvPicPr>
        <p:blipFill>
          <a:blip r:embed="rId16"/>
          <a:stretch>
            <a:fillRect/>
          </a:stretch>
        </p:blipFill>
        <p:spPr>
          <a:xfrm>
            <a:off x="10896049" y="5430457"/>
            <a:ext cx="694041" cy="911213"/>
          </a:xfrm>
          <a:prstGeom prst="rect">
            <a:avLst/>
          </a:prstGeom>
          <a:ln>
            <a:solidFill>
              <a:schemeClr val="tx1"/>
            </a:solidFill>
          </a:ln>
        </p:spPr>
      </p:pic>
      <p:pic>
        <p:nvPicPr>
          <p:cNvPr id="29" name="Imagen 28">
            <a:extLst>
              <a:ext uri="{FF2B5EF4-FFF2-40B4-BE49-F238E27FC236}">
                <a16:creationId xmlns:a16="http://schemas.microsoft.com/office/drawing/2014/main" id="{A2424E78-DD19-7FAD-2A4D-A46D26158686}"/>
              </a:ext>
            </a:extLst>
          </p:cNvPr>
          <p:cNvPicPr>
            <a:picLocks noChangeAspect="1"/>
          </p:cNvPicPr>
          <p:nvPr/>
        </p:nvPicPr>
        <p:blipFill>
          <a:blip r:embed="rId17"/>
          <a:stretch>
            <a:fillRect/>
          </a:stretch>
        </p:blipFill>
        <p:spPr>
          <a:xfrm>
            <a:off x="1740495" y="2446116"/>
            <a:ext cx="1728154" cy="2267730"/>
          </a:xfrm>
          <a:prstGeom prst="rect">
            <a:avLst/>
          </a:prstGeom>
          <a:ln>
            <a:solidFill>
              <a:schemeClr val="tx1"/>
            </a:solidFill>
          </a:ln>
        </p:spPr>
      </p:pic>
      <p:pic>
        <p:nvPicPr>
          <p:cNvPr id="30" name="Imagen 29">
            <a:extLst>
              <a:ext uri="{FF2B5EF4-FFF2-40B4-BE49-F238E27FC236}">
                <a16:creationId xmlns:a16="http://schemas.microsoft.com/office/drawing/2014/main" id="{433649A7-A25C-6A7C-8DD8-37F92D492159}"/>
              </a:ext>
            </a:extLst>
          </p:cNvPr>
          <p:cNvPicPr>
            <a:picLocks noChangeAspect="1"/>
          </p:cNvPicPr>
          <p:nvPr/>
        </p:nvPicPr>
        <p:blipFill>
          <a:blip r:embed="rId18"/>
          <a:stretch>
            <a:fillRect/>
          </a:stretch>
        </p:blipFill>
        <p:spPr>
          <a:xfrm>
            <a:off x="5898898" y="4406897"/>
            <a:ext cx="700968" cy="916885"/>
          </a:xfrm>
          <a:prstGeom prst="rect">
            <a:avLst/>
          </a:prstGeom>
          <a:ln>
            <a:solidFill>
              <a:schemeClr val="tx1"/>
            </a:solidFill>
          </a:ln>
        </p:spPr>
      </p:pic>
      <p:pic>
        <p:nvPicPr>
          <p:cNvPr id="31" name="Imagen 30">
            <a:extLst>
              <a:ext uri="{FF2B5EF4-FFF2-40B4-BE49-F238E27FC236}">
                <a16:creationId xmlns:a16="http://schemas.microsoft.com/office/drawing/2014/main" id="{37CC1A6A-02DE-9DF0-1389-0FB6E528271C}"/>
              </a:ext>
            </a:extLst>
          </p:cNvPr>
          <p:cNvPicPr>
            <a:picLocks noChangeAspect="1"/>
          </p:cNvPicPr>
          <p:nvPr/>
        </p:nvPicPr>
        <p:blipFill>
          <a:blip r:embed="rId19"/>
          <a:stretch>
            <a:fillRect/>
          </a:stretch>
        </p:blipFill>
        <p:spPr>
          <a:xfrm>
            <a:off x="7112809" y="5420092"/>
            <a:ext cx="694041" cy="890636"/>
          </a:xfrm>
          <a:prstGeom prst="rect">
            <a:avLst/>
          </a:prstGeom>
          <a:ln>
            <a:solidFill>
              <a:schemeClr val="tx1"/>
            </a:solidFill>
          </a:ln>
        </p:spPr>
      </p:pic>
      <p:pic>
        <p:nvPicPr>
          <p:cNvPr id="32" name="Imagen 31">
            <a:extLst>
              <a:ext uri="{FF2B5EF4-FFF2-40B4-BE49-F238E27FC236}">
                <a16:creationId xmlns:a16="http://schemas.microsoft.com/office/drawing/2014/main" id="{4E3314F8-40AD-ABEE-A1FA-B1C728906ABC}"/>
              </a:ext>
            </a:extLst>
          </p:cNvPr>
          <p:cNvPicPr>
            <a:picLocks noChangeAspect="1"/>
          </p:cNvPicPr>
          <p:nvPr/>
        </p:nvPicPr>
        <p:blipFill>
          <a:blip r:embed="rId20"/>
          <a:stretch>
            <a:fillRect/>
          </a:stretch>
        </p:blipFill>
        <p:spPr>
          <a:xfrm>
            <a:off x="7103600" y="2514262"/>
            <a:ext cx="654099" cy="843019"/>
          </a:xfrm>
          <a:prstGeom prst="rect">
            <a:avLst/>
          </a:prstGeom>
          <a:ln>
            <a:solidFill>
              <a:schemeClr val="tx1"/>
            </a:solidFill>
          </a:ln>
        </p:spPr>
      </p:pic>
      <p:pic>
        <p:nvPicPr>
          <p:cNvPr id="33" name="Imagen 32">
            <a:extLst>
              <a:ext uri="{FF2B5EF4-FFF2-40B4-BE49-F238E27FC236}">
                <a16:creationId xmlns:a16="http://schemas.microsoft.com/office/drawing/2014/main" id="{7C129B65-1598-E2DE-C031-650BD04281CE}"/>
              </a:ext>
            </a:extLst>
          </p:cNvPr>
          <p:cNvPicPr>
            <a:picLocks noChangeAspect="1"/>
          </p:cNvPicPr>
          <p:nvPr/>
        </p:nvPicPr>
        <p:blipFill>
          <a:blip r:embed="rId21"/>
          <a:stretch>
            <a:fillRect/>
          </a:stretch>
        </p:blipFill>
        <p:spPr>
          <a:xfrm>
            <a:off x="10185045" y="3486591"/>
            <a:ext cx="1422007" cy="1789985"/>
          </a:xfrm>
          <a:prstGeom prst="rect">
            <a:avLst/>
          </a:prstGeom>
          <a:ln>
            <a:solidFill>
              <a:schemeClr val="tx1"/>
            </a:solidFill>
          </a:ln>
        </p:spPr>
      </p:pic>
      <p:pic>
        <p:nvPicPr>
          <p:cNvPr id="34" name="Imagen 33">
            <a:extLst>
              <a:ext uri="{FF2B5EF4-FFF2-40B4-BE49-F238E27FC236}">
                <a16:creationId xmlns:a16="http://schemas.microsoft.com/office/drawing/2014/main" id="{31483A4D-216B-31B8-5FE8-9BEA3E4598A2}"/>
              </a:ext>
            </a:extLst>
          </p:cNvPr>
          <p:cNvPicPr>
            <a:picLocks noChangeAspect="1"/>
          </p:cNvPicPr>
          <p:nvPr/>
        </p:nvPicPr>
        <p:blipFill>
          <a:blip r:embed="rId22"/>
          <a:stretch>
            <a:fillRect/>
          </a:stretch>
        </p:blipFill>
        <p:spPr>
          <a:xfrm>
            <a:off x="9373847" y="5420092"/>
            <a:ext cx="702356" cy="906132"/>
          </a:xfrm>
          <a:prstGeom prst="rect">
            <a:avLst/>
          </a:prstGeom>
          <a:ln>
            <a:solidFill>
              <a:schemeClr val="tx1"/>
            </a:solidFill>
          </a:ln>
        </p:spPr>
      </p:pic>
      <p:pic>
        <p:nvPicPr>
          <p:cNvPr id="35" name="Imagen 34">
            <a:extLst>
              <a:ext uri="{FF2B5EF4-FFF2-40B4-BE49-F238E27FC236}">
                <a16:creationId xmlns:a16="http://schemas.microsoft.com/office/drawing/2014/main" id="{03522049-0F42-7706-B51B-6EA740C4019E}"/>
              </a:ext>
            </a:extLst>
          </p:cNvPr>
          <p:cNvPicPr>
            <a:picLocks noChangeAspect="1"/>
          </p:cNvPicPr>
          <p:nvPr/>
        </p:nvPicPr>
        <p:blipFill>
          <a:blip r:embed="rId23"/>
          <a:stretch>
            <a:fillRect/>
          </a:stretch>
        </p:blipFill>
        <p:spPr>
          <a:xfrm>
            <a:off x="6374154" y="2515478"/>
            <a:ext cx="661768" cy="858932"/>
          </a:xfrm>
          <a:prstGeom prst="rect">
            <a:avLst/>
          </a:prstGeom>
          <a:ln>
            <a:solidFill>
              <a:schemeClr val="tx1"/>
            </a:solidFill>
          </a:ln>
        </p:spPr>
      </p:pic>
      <p:pic>
        <p:nvPicPr>
          <p:cNvPr id="36" name="Imagen 35">
            <a:extLst>
              <a:ext uri="{FF2B5EF4-FFF2-40B4-BE49-F238E27FC236}">
                <a16:creationId xmlns:a16="http://schemas.microsoft.com/office/drawing/2014/main" id="{E5F74F2D-85FE-2458-6719-5F0AD0BF63B5}"/>
              </a:ext>
            </a:extLst>
          </p:cNvPr>
          <p:cNvPicPr>
            <a:picLocks noChangeAspect="1"/>
          </p:cNvPicPr>
          <p:nvPr/>
        </p:nvPicPr>
        <p:blipFill>
          <a:blip r:embed="rId24"/>
          <a:stretch>
            <a:fillRect/>
          </a:stretch>
        </p:blipFill>
        <p:spPr>
          <a:xfrm>
            <a:off x="10137060" y="5420092"/>
            <a:ext cx="698134" cy="911200"/>
          </a:xfrm>
          <a:prstGeom prst="rect">
            <a:avLst/>
          </a:prstGeom>
          <a:ln>
            <a:solidFill>
              <a:schemeClr val="tx1"/>
            </a:solidFill>
          </a:ln>
        </p:spPr>
      </p:pic>
      <p:pic>
        <p:nvPicPr>
          <p:cNvPr id="37" name="Imagen 36">
            <a:extLst>
              <a:ext uri="{FF2B5EF4-FFF2-40B4-BE49-F238E27FC236}">
                <a16:creationId xmlns:a16="http://schemas.microsoft.com/office/drawing/2014/main" id="{4C13C88B-BAFB-B8FB-EB85-D525B4DF3540}"/>
              </a:ext>
            </a:extLst>
          </p:cNvPr>
          <p:cNvPicPr>
            <a:picLocks noChangeAspect="1"/>
          </p:cNvPicPr>
          <p:nvPr/>
        </p:nvPicPr>
        <p:blipFill>
          <a:blip r:embed="rId25"/>
          <a:stretch>
            <a:fillRect/>
          </a:stretch>
        </p:blipFill>
        <p:spPr>
          <a:xfrm>
            <a:off x="7112809" y="3494944"/>
            <a:ext cx="1378941" cy="1789985"/>
          </a:xfrm>
          <a:prstGeom prst="rect">
            <a:avLst/>
          </a:prstGeom>
          <a:ln>
            <a:solidFill>
              <a:schemeClr val="tx1"/>
            </a:solidFill>
          </a:ln>
        </p:spPr>
      </p:pic>
      <p:pic>
        <p:nvPicPr>
          <p:cNvPr id="38" name="Imagen 37">
            <a:extLst>
              <a:ext uri="{FF2B5EF4-FFF2-40B4-BE49-F238E27FC236}">
                <a16:creationId xmlns:a16="http://schemas.microsoft.com/office/drawing/2014/main" id="{55D02EAC-B666-BB47-3D48-D4074917C58E}"/>
              </a:ext>
            </a:extLst>
          </p:cNvPr>
          <p:cNvPicPr>
            <a:picLocks noChangeAspect="1"/>
          </p:cNvPicPr>
          <p:nvPr/>
        </p:nvPicPr>
        <p:blipFill>
          <a:blip r:embed="rId26"/>
          <a:stretch>
            <a:fillRect/>
          </a:stretch>
        </p:blipFill>
        <p:spPr>
          <a:xfrm>
            <a:off x="2021188" y="4406899"/>
            <a:ext cx="1580483" cy="1954531"/>
          </a:xfrm>
          <a:prstGeom prst="rect">
            <a:avLst/>
          </a:prstGeom>
          <a:ln>
            <a:solidFill>
              <a:schemeClr val="tx1"/>
            </a:solidFill>
          </a:ln>
        </p:spPr>
      </p:pic>
      <p:pic>
        <p:nvPicPr>
          <p:cNvPr id="2" name="Imagen 1">
            <a:extLst>
              <a:ext uri="{FF2B5EF4-FFF2-40B4-BE49-F238E27FC236}">
                <a16:creationId xmlns:a16="http://schemas.microsoft.com/office/drawing/2014/main" id="{A9FDE634-4E48-2568-786E-6D2C635122D4}"/>
              </a:ext>
            </a:extLst>
          </p:cNvPr>
          <p:cNvPicPr>
            <a:picLocks noChangeAspect="1"/>
          </p:cNvPicPr>
          <p:nvPr/>
        </p:nvPicPr>
        <p:blipFill>
          <a:blip r:embed="rId23"/>
          <a:stretch>
            <a:fillRect/>
          </a:stretch>
        </p:blipFill>
        <p:spPr>
          <a:xfrm>
            <a:off x="3928487" y="4406898"/>
            <a:ext cx="1505878" cy="1954532"/>
          </a:xfrm>
          <a:prstGeom prst="rect">
            <a:avLst/>
          </a:prstGeom>
          <a:ln>
            <a:solidFill>
              <a:schemeClr val="tx1"/>
            </a:solidFill>
          </a:ln>
        </p:spPr>
      </p:pic>
      <p:pic>
        <p:nvPicPr>
          <p:cNvPr id="5" name="Imagen 4">
            <a:hlinkClick r:id="rId27"/>
            <a:extLst>
              <a:ext uri="{FF2B5EF4-FFF2-40B4-BE49-F238E27FC236}">
                <a16:creationId xmlns:a16="http://schemas.microsoft.com/office/drawing/2014/main" id="{10B3339F-011A-9914-FCA6-9B2A9EFD0752}"/>
              </a:ext>
            </a:extLst>
          </p:cNvPr>
          <p:cNvPicPr>
            <a:picLocks noChangeAspect="1"/>
          </p:cNvPicPr>
          <p:nvPr/>
        </p:nvPicPr>
        <p:blipFill rotWithShape="1">
          <a:blip r:embed="rId28"/>
          <a:srcRect l="23751" t="1852" r="26041" b="6665"/>
          <a:stretch/>
        </p:blipFill>
        <p:spPr>
          <a:xfrm>
            <a:off x="197834" y="4794678"/>
            <a:ext cx="1542661" cy="158110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330038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164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A6C92A-3DB6-AF47-9148-84F3828E1CD5}"/>
              </a:ext>
            </a:extLst>
          </p:cNvPr>
          <p:cNvSpPr>
            <a:spLocks noGrp="1"/>
          </p:cNvSpPr>
          <p:nvPr>
            <p:ph type="sldNum" sz="quarter" idx="63"/>
          </p:nvPr>
        </p:nvSpPr>
        <p:spPr/>
        <p:txBody>
          <a:bodyPr/>
          <a:lstStyle/>
          <a:p>
            <a:fld id="{B37290F3-BA30-9341-A10E-737EC97582C1}" type="slidenum">
              <a:rPr lang="es-CL" smtClean="0"/>
              <a:pPr/>
              <a:t>2</a:t>
            </a:fld>
            <a:endParaRPr lang="es-CL" dirty="0"/>
          </a:p>
        </p:txBody>
      </p:sp>
      <p:sp>
        <p:nvSpPr>
          <p:cNvPr id="5" name="Marcador de texto 7">
            <a:extLst>
              <a:ext uri="{FF2B5EF4-FFF2-40B4-BE49-F238E27FC236}">
                <a16:creationId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Contexto</a:t>
            </a:r>
          </a:p>
        </p:txBody>
      </p:sp>
      <p:cxnSp>
        <p:nvCxnSpPr>
          <p:cNvPr id="7" name="Conector recto 18">
            <a:extLst>
              <a:ext uri="{FF2B5EF4-FFF2-40B4-BE49-F238E27FC236}">
                <a16:creationId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id="{5896A767-BE9B-FC40-B758-33EE8FEBBA27}"/>
              </a:ext>
            </a:extLst>
          </p:cNvPr>
          <p:cNvSpPr txBox="1">
            <a:spLocks/>
          </p:cNvSpPr>
          <p:nvPr/>
        </p:nvSpPr>
        <p:spPr>
          <a:xfrm>
            <a:off x="449263" y="2841172"/>
            <a:ext cx="4792208" cy="1505198"/>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La </a:t>
            </a:r>
            <a:r>
              <a:rPr lang="es-ES" b="1" dirty="0">
                <a:latin typeface="ACHS Nueva Sans Medium" pitchFamily="2" charset="77"/>
              </a:rPr>
              <a:t>Ley Nº 21.643</a:t>
            </a:r>
            <a:r>
              <a:rPr lang="es-ES" dirty="0">
                <a:latin typeface="ACHS Nueva Sans Medium" pitchFamily="2" charset="77"/>
              </a:rPr>
              <a:t>, publicada en el diario oficial el 15 de enero de 2024, modifica el Código del Trabajo y otros cuerpos legales para abordar la prevención, investigación y sanción del acoso laboral, sexual y la violencia en el ámbito del trabajo.</a:t>
            </a:r>
          </a:p>
        </p:txBody>
      </p:sp>
      <p:sp>
        <p:nvSpPr>
          <p:cNvPr id="11" name="Marcador de texto 7">
            <a:extLst>
              <a:ext uri="{FF2B5EF4-FFF2-40B4-BE49-F238E27FC236}">
                <a16:creationId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erif" pitchFamily="2" charset="77"/>
              </a:rPr>
              <a:t>Promulgación Ley 21.643</a:t>
            </a:r>
          </a:p>
        </p:txBody>
      </p:sp>
      <p:sp>
        <p:nvSpPr>
          <p:cNvPr id="8" name="Rectángulo redondeado 7">
            <a:extLst>
              <a:ext uri="{FF2B5EF4-FFF2-40B4-BE49-F238E27FC236}">
                <a16:creationId xmlns:a16="http://schemas.microsoft.com/office/drawing/2014/main" id="{E12CCEFE-61D1-6746-9EAD-0F460A394FA8}"/>
              </a:ext>
            </a:extLst>
          </p:cNvPr>
          <p:cNvSpPr/>
          <p:nvPr/>
        </p:nvSpPr>
        <p:spPr>
          <a:xfrm>
            <a:off x="449262" y="4471582"/>
            <a:ext cx="4792207" cy="90394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bg1"/>
                </a:solidFill>
                <a:latin typeface="ACHS Nueva Serif" pitchFamily="2" charset="77"/>
                <a:cs typeface="Arial"/>
                <a:sym typeface="Helvetica Neue Medium"/>
              </a:rPr>
              <a:t>La ley entrará en vigencia </a:t>
            </a:r>
          </a:p>
          <a:p>
            <a:pPr algn="ctr"/>
            <a:r>
              <a:rPr lang="es-CL" sz="2000" b="1" dirty="0">
                <a:solidFill>
                  <a:schemeClr val="bg1"/>
                </a:solidFill>
                <a:latin typeface="ACHS Nueva Serif" pitchFamily="2" charset="77"/>
                <a:cs typeface="Arial"/>
                <a:sym typeface="Helvetica Neue Medium"/>
              </a:rPr>
              <a:t>el día 01 de agosto del 2024</a:t>
            </a:r>
          </a:p>
        </p:txBody>
      </p:sp>
      <p:pic>
        <p:nvPicPr>
          <p:cNvPr id="9" name="Imagen 8">
            <a:extLst>
              <a:ext uri="{FF2B5EF4-FFF2-40B4-BE49-F238E27FC236}">
                <a16:creationId xmlns:a16="http://schemas.microsoft.com/office/drawing/2014/main" id="{C1AC9AAF-5F2E-E64C-94E9-4D5B3EAF8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685" y="1505453"/>
            <a:ext cx="5088274" cy="5398363"/>
          </a:xfrm>
          <a:prstGeom prst="rect">
            <a:avLst/>
          </a:prstGeom>
        </p:spPr>
      </p:pic>
    </p:spTree>
    <p:extLst>
      <p:ext uri="{BB962C8B-B14F-4D97-AF65-F5344CB8AC3E}">
        <p14:creationId xmlns:p14="http://schemas.microsoft.com/office/powerpoint/2010/main" val="6852229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A6C92A-3DB6-AF47-9148-84F3828E1CD5}"/>
              </a:ext>
            </a:extLst>
          </p:cNvPr>
          <p:cNvSpPr>
            <a:spLocks noGrp="1"/>
          </p:cNvSpPr>
          <p:nvPr>
            <p:ph type="sldNum" sz="quarter" idx="63"/>
          </p:nvPr>
        </p:nvSpPr>
        <p:spPr/>
        <p:txBody>
          <a:bodyPr/>
          <a:lstStyle/>
          <a:p>
            <a:fld id="{B37290F3-BA30-9341-A10E-737EC97582C1}" type="slidenum">
              <a:rPr lang="es-CL" smtClean="0"/>
              <a:pPr/>
              <a:t>3</a:t>
            </a:fld>
            <a:endParaRPr lang="es-CL" dirty="0"/>
          </a:p>
        </p:txBody>
      </p:sp>
      <p:sp>
        <p:nvSpPr>
          <p:cNvPr id="5" name="Marcador de texto 7">
            <a:extLst>
              <a:ext uri="{FF2B5EF4-FFF2-40B4-BE49-F238E27FC236}">
                <a16:creationId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Contexto</a:t>
            </a:r>
          </a:p>
        </p:txBody>
      </p:sp>
      <p:cxnSp>
        <p:nvCxnSpPr>
          <p:cNvPr id="7" name="Conector recto 18">
            <a:extLst>
              <a:ext uri="{FF2B5EF4-FFF2-40B4-BE49-F238E27FC236}">
                <a16:creationId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id="{5896A767-BE9B-FC40-B758-33EE8FEBBA27}"/>
              </a:ext>
            </a:extLst>
          </p:cNvPr>
          <p:cNvSpPr txBox="1">
            <a:spLocks/>
          </p:cNvSpPr>
          <p:nvPr/>
        </p:nvSpPr>
        <p:spPr>
          <a:xfrm>
            <a:off x="449262" y="2841171"/>
            <a:ext cx="5220018" cy="252885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Fortalecimiento de la prevención y sanción del acoso y violencia laboral.</a:t>
            </a:r>
          </a:p>
          <a:p>
            <a:r>
              <a:rPr lang="es-ES" dirty="0">
                <a:latin typeface="ACHS Nueva Sans Medium" pitchFamily="2" charset="77"/>
              </a:rPr>
              <a:t>Relevancia en las medidas de resguardo de la privacidad y la honra de todos los involucrados en los procedimientos de investigación de acoso sexual o laboral. </a:t>
            </a:r>
          </a:p>
          <a:p>
            <a:r>
              <a:rPr lang="es-ES" dirty="0">
                <a:latin typeface="ACHS Nueva Sans Medium" pitchFamily="2" charset="77"/>
              </a:rPr>
              <a:t>Los procedimientos han de ajustarse a los siguientes principios: confidencialidad, imparcialidad, celeridad y perspectiva de género. </a:t>
            </a:r>
          </a:p>
        </p:txBody>
      </p:sp>
      <p:sp>
        <p:nvSpPr>
          <p:cNvPr id="11" name="Marcador de texto 7">
            <a:extLst>
              <a:ext uri="{FF2B5EF4-FFF2-40B4-BE49-F238E27FC236}">
                <a16:creationId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erif" pitchFamily="2" charset="77"/>
              </a:rPr>
              <a:t>Promulgación Ley 21.643</a:t>
            </a:r>
          </a:p>
        </p:txBody>
      </p:sp>
      <p:pic>
        <p:nvPicPr>
          <p:cNvPr id="16" name="Imagen 15">
            <a:extLst>
              <a:ext uri="{FF2B5EF4-FFF2-40B4-BE49-F238E27FC236}">
                <a16:creationId xmlns:a16="http://schemas.microsoft.com/office/drawing/2014/main" id="{F864D4F2-477A-5F46-84DC-0C47AFBE0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079" y="1517005"/>
            <a:ext cx="4211437" cy="5340995"/>
          </a:xfrm>
          <a:prstGeom prst="rect">
            <a:avLst/>
          </a:prstGeom>
        </p:spPr>
      </p:pic>
    </p:spTree>
    <p:extLst>
      <p:ext uri="{BB962C8B-B14F-4D97-AF65-F5344CB8AC3E}">
        <p14:creationId xmlns:p14="http://schemas.microsoft.com/office/powerpoint/2010/main" val="30178122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ECCFD9-D897-6640-9439-8B524866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27" y="1187002"/>
            <a:ext cx="5036817" cy="5036817"/>
          </a:xfrm>
          <a:prstGeom prst="rect">
            <a:avLst/>
          </a:prstGeom>
        </p:spPr>
      </p:pic>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4</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539082"/>
            <a:ext cx="3621292" cy="38641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Actualización de definición de acoso laboral:</a:t>
            </a:r>
          </a:p>
          <a:p>
            <a:pPr marL="288000">
              <a:lnSpc>
                <a:spcPct val="100000"/>
              </a:lnSpc>
              <a:spcBef>
                <a:spcPts val="1050"/>
              </a:spcBef>
              <a:buClr>
                <a:schemeClr val="accent1"/>
              </a:buClr>
            </a:pPr>
            <a:r>
              <a:rPr lang="es-ES" dirty="0">
                <a:solidFill>
                  <a:schemeClr val="tx1"/>
                </a:solidFill>
                <a:latin typeface="ACHS Nueva Sans Medium" pitchFamily="2" charset="77"/>
              </a:rPr>
              <a:t>Anteriormente, para que una situación se calificara de acoso laboral, la agresión u hostigamiento debía reiterarse en el tiempo, siendo un requisito esencial. La ley cambia este requisito, no siendo exigible la reiteración para que una situación califique de acoso laboral, bastando una única manifestación para que pudiere ser calificada de acoso.</a:t>
            </a:r>
          </a:p>
        </p:txBody>
      </p:sp>
      <p:pic>
        <p:nvPicPr>
          <p:cNvPr id="7" name="Imagen 6">
            <a:extLst>
              <a:ext uri="{FF2B5EF4-FFF2-40B4-BE49-F238E27FC236}">
                <a16:creationId xmlns:a16="http://schemas.microsoft.com/office/drawing/2014/main" id="{8BA3C9FE-FDD3-AF49-802C-E9D0ABDC9C25}"/>
              </a:ext>
            </a:extLst>
          </p:cNvPr>
          <p:cNvPicPr>
            <a:picLocks noChangeAspect="1"/>
          </p:cNvPicPr>
          <p:nvPr/>
        </p:nvPicPr>
        <p:blipFill>
          <a:blip r:embed="rId4"/>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23199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5</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539081"/>
            <a:ext cx="3960506"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Incorporación del concepto “violencia en   el trabajo:</a:t>
            </a:r>
          </a:p>
          <a:p>
            <a:pPr marL="288000">
              <a:lnSpc>
                <a:spcPct val="100000"/>
              </a:lnSpc>
              <a:spcBef>
                <a:spcPts val="1050"/>
              </a:spcBef>
              <a:buClr>
                <a:schemeClr val="accent1"/>
              </a:buClr>
            </a:pPr>
            <a:r>
              <a:rPr lang="es-ES" dirty="0">
                <a:solidFill>
                  <a:schemeClr val="tx1"/>
                </a:solidFill>
                <a:latin typeface="ACHS Nueva Sans Medium" pitchFamily="2" charset="77"/>
              </a:rPr>
              <a:t>Se agrega en el artículo 2°, letra c) del Código del Trabajo, el concepto de violencia en el trabajo, siendo aquella: “…ejercida por terceros ajenos a la relación laboral, entendiéndose por tal aquellas conductas que afecten a las trabajadoras y a los trabajadores, con ocasión de la prestación de servicios, por parte de clientes, proveedores o usuarios, entre otros.”.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Modificaciones a los reglamentos internos de las empresas.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Fortalecimiento de la prevención  y sanción del acoso y violencia laboral.</a:t>
            </a:r>
          </a:p>
          <a:p>
            <a:pPr marL="285750" indent="-285750">
              <a:lnSpc>
                <a:spcPct val="100000"/>
              </a:lnSpc>
              <a:spcBef>
                <a:spcPts val="1050"/>
              </a:spcBef>
              <a:buClr>
                <a:schemeClr val="accent1"/>
              </a:buClr>
              <a:buFont typeface="Wingdings" pitchFamily="2" charset="2"/>
              <a:buChar char="§"/>
            </a:pPr>
            <a:endParaRPr lang="es-ES" b="1" dirty="0">
              <a:solidFill>
                <a:schemeClr val="bg2"/>
              </a:solidFill>
              <a:latin typeface="ACHS Nueva Sans Medium" pitchFamily="2" charset="77"/>
            </a:endParaRPr>
          </a:p>
        </p:txBody>
      </p:sp>
      <p:pic>
        <p:nvPicPr>
          <p:cNvPr id="10" name="Imagen 9">
            <a:extLst>
              <a:ext uri="{FF2B5EF4-FFF2-40B4-BE49-F238E27FC236}">
                <a16:creationId xmlns:a16="http://schemas.microsoft.com/office/drawing/2014/main" id="{F93D156F-D47D-AA40-9A8B-57CB54E0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27" y="1187002"/>
            <a:ext cx="5036817" cy="5036817"/>
          </a:xfrm>
          <a:prstGeom prst="rect">
            <a:avLst/>
          </a:prstGeom>
        </p:spPr>
      </p:pic>
      <p:pic>
        <p:nvPicPr>
          <p:cNvPr id="11" name="Imagen 10">
            <a:extLst>
              <a:ext uri="{FF2B5EF4-FFF2-40B4-BE49-F238E27FC236}">
                <a16:creationId xmlns:a16="http://schemas.microsoft.com/office/drawing/2014/main" id="{12F1288C-9745-2C4A-BBCB-CD1713950E2F}"/>
              </a:ext>
            </a:extLst>
          </p:cNvPr>
          <p:cNvPicPr>
            <a:picLocks noChangeAspect="1"/>
          </p:cNvPicPr>
          <p:nvPr/>
        </p:nvPicPr>
        <p:blipFill>
          <a:blip r:embed="rId4"/>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43311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6</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2" y="1159879"/>
            <a:ext cx="4302620" cy="523873"/>
          </a:xfrm>
          <a:prstGeom prst="rect">
            <a:avLst/>
          </a:prstGeom>
        </p:spPr>
        <p:txBody>
          <a:bodyPr/>
          <a:lstStyle/>
          <a:p>
            <a:r>
              <a:rPr lang="es-CL" dirty="0">
                <a:latin typeface="ACHS Nueva Sans Medium" pitchFamily="2" charset="77"/>
              </a:rPr>
              <a:t>Modificaciones al Estatuto administrativo para funcionario municipales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823187"/>
            <a:ext cx="3621292" cy="244005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Responsabilidades y medidas disciplinarias para autoridades en casos de acoso y violencia laboral.</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Incorporación de concejales a prohibiciones y responsabilidades establecidas para funcionarios municipales en cuanto a acoso laboral y sexual.</a:t>
            </a:r>
          </a:p>
        </p:txBody>
      </p:sp>
      <p:pic>
        <p:nvPicPr>
          <p:cNvPr id="9" name="Imagen 8">
            <a:extLst>
              <a:ext uri="{FF2B5EF4-FFF2-40B4-BE49-F238E27FC236}">
                <a16:creationId xmlns:a16="http://schemas.microsoft.com/office/drawing/2014/main" id="{FC261EEA-20BF-9E48-A122-942BD5D4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27" y="1187002"/>
            <a:ext cx="5036817" cy="5036817"/>
          </a:xfrm>
          <a:prstGeom prst="rect">
            <a:avLst/>
          </a:prstGeom>
        </p:spPr>
      </p:pic>
      <p:pic>
        <p:nvPicPr>
          <p:cNvPr id="10" name="Imagen 9">
            <a:extLst>
              <a:ext uri="{FF2B5EF4-FFF2-40B4-BE49-F238E27FC236}">
                <a16:creationId xmlns:a16="http://schemas.microsoft.com/office/drawing/2014/main" id="{5463FF1F-935D-234C-9D4F-CA8BCB9669FA}"/>
              </a:ext>
            </a:extLst>
          </p:cNvPr>
          <p:cNvPicPr>
            <a:picLocks noChangeAspect="1"/>
          </p:cNvPicPr>
          <p:nvPr/>
        </p:nvPicPr>
        <p:blipFill>
          <a:blip r:embed="rId4"/>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54122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7</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159879"/>
            <a:ext cx="4542463" cy="683911"/>
          </a:xfrm>
          <a:prstGeom prst="rect">
            <a:avLst/>
          </a:prstGeom>
        </p:spPr>
        <p:txBody>
          <a:bodyPr>
            <a:normAutofit/>
          </a:bodyPr>
          <a:lstStyle/>
          <a:p>
            <a:r>
              <a:rPr lang="es-CL" dirty="0">
                <a:latin typeface="ACHS Nueva Sans Medium" pitchFamily="2" charset="77"/>
              </a:rPr>
              <a:t>Modificaciones a la Ley orgánica constitucional de bases generales de la administración del Estado y Estatutos administrativos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983225"/>
            <a:ext cx="3538121" cy="371489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Protocolos de prevención en entidades públicas.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Notificación y plazos concretos para resolución de denuncias.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Medidas de resguardo y apoyo a las victimas.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Facultad de iniciar investigaciones en casos graves contra la integridad física.</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Notificación obligatoria a denunciantes sobre resoluciones o medidas tomadas.</a:t>
            </a:r>
          </a:p>
        </p:txBody>
      </p:sp>
      <p:pic>
        <p:nvPicPr>
          <p:cNvPr id="9" name="Imagen 8">
            <a:extLst>
              <a:ext uri="{FF2B5EF4-FFF2-40B4-BE49-F238E27FC236}">
                <a16:creationId xmlns:a16="http://schemas.microsoft.com/office/drawing/2014/main" id="{99C9FDE8-4FF3-B14A-86CF-9F5A80AE2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27" y="1187002"/>
            <a:ext cx="5036817" cy="5036817"/>
          </a:xfrm>
          <a:prstGeom prst="rect">
            <a:avLst/>
          </a:prstGeom>
        </p:spPr>
      </p:pic>
      <p:pic>
        <p:nvPicPr>
          <p:cNvPr id="10" name="Imagen 9">
            <a:extLst>
              <a:ext uri="{FF2B5EF4-FFF2-40B4-BE49-F238E27FC236}">
                <a16:creationId xmlns:a16="http://schemas.microsoft.com/office/drawing/2014/main" id="{33D1B3AA-ABC3-854E-8190-8344088E5968}"/>
              </a:ext>
            </a:extLst>
          </p:cNvPr>
          <p:cNvPicPr>
            <a:picLocks noChangeAspect="1"/>
          </p:cNvPicPr>
          <p:nvPr/>
        </p:nvPicPr>
        <p:blipFill>
          <a:blip r:embed="rId4"/>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190865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ECCFD9-D897-6640-9439-8B524866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27" y="1187002"/>
            <a:ext cx="5036817" cy="5036817"/>
          </a:xfrm>
          <a:prstGeom prst="rect">
            <a:avLst/>
          </a:prstGeom>
        </p:spPr>
      </p:pic>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8</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Contexto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2" y="1159879"/>
            <a:ext cx="4467512" cy="773852"/>
          </a:xfrm>
          <a:prstGeom prst="rect">
            <a:avLst/>
          </a:prstGeom>
        </p:spPr>
        <p:txBody>
          <a:bodyPr>
            <a:normAutofit/>
          </a:bodyPr>
          <a:lstStyle/>
          <a:p>
            <a:r>
              <a:rPr lang="es-CL" dirty="0">
                <a:latin typeface="ACHS Nueva Sans Medium" pitchFamily="2" charset="77"/>
              </a:rPr>
              <a:t>Asistencia técnica para la prevención del acoso sexual, laboral y violencia en el trabajo y otros aspectos contenidos en la ley 21.643 (ley Karin)</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585896" y="2209799"/>
            <a:ext cx="3772343" cy="301384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CL" dirty="0">
                <a:solidFill>
                  <a:schemeClr val="tx1"/>
                </a:solidFill>
                <a:latin typeface="ACHS Nueva Sans Medium" pitchFamily="2" charset="77"/>
              </a:rPr>
              <a:t>Este viernes 7 de junio la Super Intendencia de Seguridad Social publicó la circular </a:t>
            </a:r>
            <a:r>
              <a:rPr lang="es-CL" dirty="0" err="1">
                <a:solidFill>
                  <a:schemeClr val="tx1"/>
                </a:solidFill>
                <a:latin typeface="ACHS Nueva Sans Medium" pitchFamily="2" charset="77"/>
              </a:rPr>
              <a:t>N°</a:t>
            </a:r>
            <a:r>
              <a:rPr lang="es-CL" dirty="0">
                <a:solidFill>
                  <a:schemeClr val="tx1"/>
                </a:solidFill>
                <a:latin typeface="ACHS Nueva Sans Medium" pitchFamily="2" charset="77"/>
              </a:rPr>
              <a:t> 3813, la cual imparte instrucciones a los organismos administradores del seguro contra accidentes del trabajo y enfermedades profesionales (Ley 16.744), sobre la asistencia técnica para la prevención del acoso sexual, laboral y violencia en el trabajo y otros aspectos contenidos en la ley </a:t>
            </a:r>
            <a:r>
              <a:rPr lang="es-CL" dirty="0" err="1">
                <a:solidFill>
                  <a:schemeClr val="tx1"/>
                </a:solidFill>
                <a:latin typeface="ACHS Nueva Sans Medium" pitchFamily="2" charset="77"/>
              </a:rPr>
              <a:t>N°</a:t>
            </a:r>
            <a:r>
              <a:rPr lang="es-CL" dirty="0">
                <a:solidFill>
                  <a:schemeClr val="tx1"/>
                </a:solidFill>
                <a:latin typeface="ACHS Nueva Sans Medium" pitchFamily="2" charset="77"/>
              </a:rPr>
              <a:t> 21.643</a:t>
            </a:r>
            <a:endParaRPr lang="es-ES" dirty="0">
              <a:solidFill>
                <a:schemeClr val="tx1"/>
              </a:solidFill>
              <a:latin typeface="ACHS Nueva Sans Medium" pitchFamily="2" charset="77"/>
            </a:endParaRPr>
          </a:p>
        </p:txBody>
      </p:sp>
      <p:pic>
        <p:nvPicPr>
          <p:cNvPr id="5" name="Imagen 4">
            <a:extLst>
              <a:ext uri="{FF2B5EF4-FFF2-40B4-BE49-F238E27FC236}">
                <a16:creationId xmlns:a16="http://schemas.microsoft.com/office/drawing/2014/main" id="{58DC10E5-416E-47DF-125E-1177B093C32D}"/>
              </a:ext>
            </a:extLst>
          </p:cNvPr>
          <p:cNvPicPr>
            <a:picLocks noChangeAspect="1"/>
          </p:cNvPicPr>
          <p:nvPr/>
        </p:nvPicPr>
        <p:blipFill rotWithShape="1">
          <a:blip r:embed="rId4"/>
          <a:srcRect l="35776" t="17309" r="35517" b="7241"/>
          <a:stretch/>
        </p:blipFill>
        <p:spPr>
          <a:xfrm>
            <a:off x="6522972" y="1660635"/>
            <a:ext cx="2872085" cy="4246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04649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redondeado 39">
            <a:extLst>
              <a:ext uri="{FF2B5EF4-FFF2-40B4-BE49-F238E27FC236}">
                <a16:creationId xmlns:a16="http://schemas.microsoft.com/office/drawing/2014/main" id="{A16E054D-2D95-2645-9833-E4AA3AE46F23}"/>
              </a:ext>
            </a:extLst>
          </p:cNvPr>
          <p:cNvSpPr/>
          <p:nvPr/>
        </p:nvSpPr>
        <p:spPr>
          <a:xfrm>
            <a:off x="6968766" y="1159880"/>
            <a:ext cx="4583472" cy="5319297"/>
          </a:xfrm>
          <a:prstGeom prst="roundRect">
            <a:avLst>
              <a:gd name="adj" fmla="val 115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9</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Contexto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Obligaciones entidades empleadoras</a:t>
            </a:r>
          </a:p>
        </p:txBody>
      </p:sp>
      <p:cxnSp>
        <p:nvCxnSpPr>
          <p:cNvPr id="20" name="Conector: angular 14">
            <a:extLst>
              <a:ext uri="{FF2B5EF4-FFF2-40B4-BE49-F238E27FC236}">
                <a16:creationId xmlns:a16="http://schemas.microsoft.com/office/drawing/2014/main" id="{E70BB279-7C3D-554E-AE26-A7805BFF7534}"/>
              </a:ext>
            </a:extLst>
          </p:cNvPr>
          <p:cNvCxnSpPr>
            <a:cxnSpLocks/>
            <a:stCxn id="35" idx="6"/>
          </p:cNvCxnSpPr>
          <p:nvPr/>
        </p:nvCxnSpPr>
        <p:spPr>
          <a:xfrm flipV="1">
            <a:off x="5260635" y="1840731"/>
            <a:ext cx="1718073" cy="450144"/>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1" name="Text Placeholder 15">
            <a:extLst>
              <a:ext uri="{FF2B5EF4-FFF2-40B4-BE49-F238E27FC236}">
                <a16:creationId xmlns:a16="http://schemas.microsoft.com/office/drawing/2014/main" id="{D9C67A67-3FC0-114C-BFBE-85405572F8B5}"/>
              </a:ext>
            </a:extLst>
          </p:cNvPr>
          <p:cNvSpPr txBox="1">
            <a:spLocks/>
          </p:cNvSpPr>
          <p:nvPr/>
        </p:nvSpPr>
        <p:spPr>
          <a:xfrm>
            <a:off x="7754342" y="1375101"/>
            <a:ext cx="3285354" cy="1138729"/>
          </a:xfrm>
          <a:prstGeom prst="rect">
            <a:avLst/>
          </a:prstGeom>
        </p:spPr>
        <p:txBody>
          <a:bodyPr lIns="0" tIns="0" rIns="0" bIns="0"/>
          <a:lstStyle>
            <a:lvl1pPr marL="0" marR="0" indent="0" algn="l" defTabSz="1218406" eaLnBrk="1" latinLnBrk="0" hangingPunct="1">
              <a:lnSpc>
                <a:spcPct val="90000"/>
              </a:lnSpc>
              <a:spcBef>
                <a:spcPts val="1000"/>
              </a:spcBef>
              <a:spcAft>
                <a:spcPts val="1000"/>
              </a:spcAft>
              <a:buClrTx/>
              <a:buSzPct val="123000"/>
              <a:buFontTx/>
              <a:buNone/>
              <a:tabLst/>
              <a:defRPr sz="1600" b="1" i="0" u="none" strike="noStrike" cap="none" spc="0" baseline="0">
                <a:solidFill>
                  <a:schemeClr val="bg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1000"/>
              </a:spcBef>
              <a:spcAft>
                <a:spcPts val="1000"/>
              </a:spcAft>
              <a:buClrTx/>
              <a:buSzPct val="123000"/>
              <a:buFontTx/>
              <a:buNone/>
              <a:tabLst/>
              <a:defRPr/>
            </a:pP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Elaborar, implementar, difundir y sensibilizar el </a:t>
            </a:r>
            <a:r>
              <a:rPr kumimoji="0" lang="es-CL" sz="1800" i="0" u="none" strike="noStrike" kern="0" cap="none" spc="0" normalizeH="0" baseline="0" noProof="0" dirty="0">
                <a:ln>
                  <a:noFill/>
                </a:ln>
                <a:solidFill>
                  <a:srgbClr val="004C14"/>
                </a:solidFill>
                <a:effectLst/>
                <a:uLnTx/>
                <a:uFillTx/>
                <a:latin typeface="ACHS Nueva Serif" pitchFamily="2" charset="77"/>
                <a:sym typeface="Arial"/>
              </a:rPr>
              <a:t>protocolo de prevención del acoso sexual, laboral, y violencia en el trabajo.</a:t>
            </a:r>
            <a:endParaRPr kumimoji="0" lang="x-none" sz="1800" i="0" u="none" strike="noStrike" kern="0" cap="none" spc="0" normalizeH="0" baseline="0" noProof="0" dirty="0">
              <a:ln>
                <a:noFill/>
              </a:ln>
              <a:solidFill>
                <a:srgbClr val="004C14"/>
              </a:solidFill>
              <a:effectLst/>
              <a:uLnTx/>
              <a:uFillTx/>
              <a:latin typeface="ACHS Nueva Serif" pitchFamily="2" charset="77"/>
              <a:sym typeface="Arial"/>
            </a:endParaRPr>
          </a:p>
        </p:txBody>
      </p:sp>
      <p:sp>
        <p:nvSpPr>
          <p:cNvPr id="22" name="Text Placeholder 16">
            <a:extLst>
              <a:ext uri="{FF2B5EF4-FFF2-40B4-BE49-F238E27FC236}">
                <a16:creationId xmlns:a16="http://schemas.microsoft.com/office/drawing/2014/main" id="{93A2DE2B-B49F-7E4A-BB15-62E71FA8186E}"/>
              </a:ext>
            </a:extLst>
          </p:cNvPr>
          <p:cNvSpPr txBox="1">
            <a:spLocks/>
          </p:cNvSpPr>
          <p:nvPr/>
        </p:nvSpPr>
        <p:spPr>
          <a:xfrm>
            <a:off x="7781785" y="4375358"/>
            <a:ext cx="3583064" cy="122932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tx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sz="1800" b="1" i="0" u="none" strike="noStrike" kern="0" cap="none" spc="0" normalizeH="0" baseline="0" noProof="0" dirty="0">
                <a:ln>
                  <a:noFill/>
                </a:ln>
                <a:solidFill>
                  <a:srgbClr val="004C14"/>
                </a:solidFill>
                <a:effectLst/>
                <a:uLnTx/>
                <a:uFillTx/>
                <a:latin typeface="ACHS Nueva Serif" pitchFamily="2" charset="77"/>
                <a:sym typeface="Arial"/>
              </a:rPr>
              <a:t>Informar a las personas trabajadoras los canales de denuncia </a:t>
            </a: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de los incumplimientos de la prevención, investigación y sanción del acoso sexual y laboral.</a:t>
            </a:r>
          </a:p>
        </p:txBody>
      </p:sp>
      <p:sp>
        <p:nvSpPr>
          <p:cNvPr id="23" name="Marcador de texto 10">
            <a:extLst>
              <a:ext uri="{FF2B5EF4-FFF2-40B4-BE49-F238E27FC236}">
                <a16:creationId xmlns:a16="http://schemas.microsoft.com/office/drawing/2014/main" id="{40306F6F-C7E1-D248-AE96-5EB0BFA59B22}"/>
              </a:ext>
            </a:extLst>
          </p:cNvPr>
          <p:cNvSpPr txBox="1">
            <a:spLocks/>
          </p:cNvSpPr>
          <p:nvPr/>
        </p:nvSpPr>
        <p:spPr>
          <a:xfrm>
            <a:off x="7125249" y="1242515"/>
            <a:ext cx="677567"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1</a:t>
            </a:r>
          </a:p>
        </p:txBody>
      </p:sp>
      <p:cxnSp>
        <p:nvCxnSpPr>
          <p:cNvPr id="24" name="Conector recto de flecha 23">
            <a:extLst>
              <a:ext uri="{FF2B5EF4-FFF2-40B4-BE49-F238E27FC236}">
                <a16:creationId xmlns:a16="http://schemas.microsoft.com/office/drawing/2014/main" id="{99E8100A-1551-3843-8E3C-01E482C5C0D4}"/>
              </a:ext>
            </a:extLst>
          </p:cNvPr>
          <p:cNvCxnSpPr>
            <a:cxnSpLocks/>
          </p:cNvCxnSpPr>
          <p:nvPr/>
        </p:nvCxnSpPr>
        <p:spPr>
          <a:xfrm flipV="1">
            <a:off x="5723356" y="2963876"/>
            <a:ext cx="1245410" cy="13001"/>
          </a:xfrm>
          <a:prstGeom prst="straightConnector1">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5" name="Marcador de texto 11">
            <a:extLst>
              <a:ext uri="{FF2B5EF4-FFF2-40B4-BE49-F238E27FC236}">
                <a16:creationId xmlns:a16="http://schemas.microsoft.com/office/drawing/2014/main" id="{1E3182EC-7FD9-F043-AE3B-4547F96D06EA}"/>
              </a:ext>
            </a:extLst>
          </p:cNvPr>
          <p:cNvSpPr txBox="1">
            <a:spLocks/>
          </p:cNvSpPr>
          <p:nvPr/>
        </p:nvSpPr>
        <p:spPr>
          <a:xfrm>
            <a:off x="7165847" y="2426380"/>
            <a:ext cx="677567"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2</a:t>
            </a:r>
          </a:p>
        </p:txBody>
      </p:sp>
      <p:cxnSp>
        <p:nvCxnSpPr>
          <p:cNvPr id="26" name="Conector: angular 28">
            <a:extLst>
              <a:ext uri="{FF2B5EF4-FFF2-40B4-BE49-F238E27FC236}">
                <a16:creationId xmlns:a16="http://schemas.microsoft.com/office/drawing/2014/main" id="{B9DAF5F9-028C-DC44-96EB-8B36627171B2}"/>
              </a:ext>
            </a:extLst>
          </p:cNvPr>
          <p:cNvCxnSpPr>
            <a:cxnSpLocks/>
            <a:stCxn id="39" idx="6"/>
          </p:cNvCxnSpPr>
          <p:nvPr/>
        </p:nvCxnSpPr>
        <p:spPr>
          <a:xfrm>
            <a:off x="5232943" y="5524219"/>
            <a:ext cx="1735823" cy="543633"/>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7" name="Text Placeholder 17">
            <a:extLst>
              <a:ext uri="{FF2B5EF4-FFF2-40B4-BE49-F238E27FC236}">
                <a16:creationId xmlns:a16="http://schemas.microsoft.com/office/drawing/2014/main" id="{5F5DCB96-0E9A-6E49-AEE4-044DD1A4CE82}"/>
              </a:ext>
            </a:extLst>
          </p:cNvPr>
          <p:cNvSpPr txBox="1">
            <a:spLocks/>
          </p:cNvSpPr>
          <p:nvPr/>
        </p:nvSpPr>
        <p:spPr>
          <a:xfrm>
            <a:off x="7754342" y="5774532"/>
            <a:ext cx="3658678" cy="56765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tx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Proporcionar a la persona afectada </a:t>
            </a:r>
            <a:r>
              <a:rPr kumimoji="0" lang="es-CL" sz="1800" b="1" i="0" u="none" strike="noStrike" kern="0" cap="none" spc="0" normalizeH="0" baseline="0" noProof="0" dirty="0">
                <a:ln>
                  <a:noFill/>
                </a:ln>
                <a:solidFill>
                  <a:srgbClr val="004C14"/>
                </a:solidFill>
                <a:effectLst/>
                <a:uLnTx/>
                <a:uFillTx/>
                <a:latin typeface="ACHS Nueva Serif" pitchFamily="2" charset="77"/>
                <a:sym typeface="Arial"/>
              </a:rPr>
              <a:t>atención psicológica temprana.</a:t>
            </a:r>
          </a:p>
        </p:txBody>
      </p:sp>
      <p:sp>
        <p:nvSpPr>
          <p:cNvPr id="28" name="Marcador de texto 12">
            <a:extLst>
              <a:ext uri="{FF2B5EF4-FFF2-40B4-BE49-F238E27FC236}">
                <a16:creationId xmlns:a16="http://schemas.microsoft.com/office/drawing/2014/main" id="{DF5009EA-69D8-894A-8A43-81FE1C856053}"/>
              </a:ext>
            </a:extLst>
          </p:cNvPr>
          <p:cNvSpPr txBox="1">
            <a:spLocks/>
          </p:cNvSpPr>
          <p:nvPr/>
        </p:nvSpPr>
        <p:spPr>
          <a:xfrm>
            <a:off x="7185415" y="4208909"/>
            <a:ext cx="596370" cy="85088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3</a:t>
            </a:r>
          </a:p>
        </p:txBody>
      </p:sp>
      <p:pic>
        <p:nvPicPr>
          <p:cNvPr id="32" name="Imagen 31">
            <a:extLst>
              <a:ext uri="{FF2B5EF4-FFF2-40B4-BE49-F238E27FC236}">
                <a16:creationId xmlns:a16="http://schemas.microsoft.com/office/drawing/2014/main" id="{1F48ACC9-975B-9B4C-A445-83D6B730A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62" y="2049135"/>
            <a:ext cx="4396083" cy="4293050"/>
          </a:xfrm>
          <a:prstGeom prst="rect">
            <a:avLst/>
          </a:prstGeom>
        </p:spPr>
      </p:pic>
      <p:sp>
        <p:nvSpPr>
          <p:cNvPr id="35" name="Elipse 34">
            <a:extLst>
              <a:ext uri="{FF2B5EF4-FFF2-40B4-BE49-F238E27FC236}">
                <a16:creationId xmlns:a16="http://schemas.microsoft.com/office/drawing/2014/main" id="{CC01858B-FBDE-134F-B235-5A022BF6D270}"/>
              </a:ext>
            </a:extLst>
          </p:cNvPr>
          <p:cNvSpPr/>
          <p:nvPr/>
        </p:nvSpPr>
        <p:spPr>
          <a:xfrm>
            <a:off x="4873038" y="2097076"/>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Elipse 36">
            <a:extLst>
              <a:ext uri="{FF2B5EF4-FFF2-40B4-BE49-F238E27FC236}">
                <a16:creationId xmlns:a16="http://schemas.microsoft.com/office/drawing/2014/main" id="{C6769B00-15C8-EB43-B433-0DB0DC6F3593}"/>
              </a:ext>
            </a:extLst>
          </p:cNvPr>
          <p:cNvSpPr/>
          <p:nvPr/>
        </p:nvSpPr>
        <p:spPr>
          <a:xfrm>
            <a:off x="5304758" y="2803368"/>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Elipse 38">
            <a:extLst>
              <a:ext uri="{FF2B5EF4-FFF2-40B4-BE49-F238E27FC236}">
                <a16:creationId xmlns:a16="http://schemas.microsoft.com/office/drawing/2014/main" id="{1A45454B-35F1-DB4C-9FF3-9FBD42977202}"/>
              </a:ext>
            </a:extLst>
          </p:cNvPr>
          <p:cNvSpPr/>
          <p:nvPr/>
        </p:nvSpPr>
        <p:spPr>
          <a:xfrm>
            <a:off x="4845346" y="5330420"/>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p:txBody>
      </p:sp>
      <p:sp>
        <p:nvSpPr>
          <p:cNvPr id="6" name="CuadroTexto 5">
            <a:extLst>
              <a:ext uri="{FF2B5EF4-FFF2-40B4-BE49-F238E27FC236}">
                <a16:creationId xmlns:a16="http://schemas.microsoft.com/office/drawing/2014/main" id="{F213BB11-337F-372D-1855-63C75B8D7370}"/>
              </a:ext>
            </a:extLst>
          </p:cNvPr>
          <p:cNvSpPr txBox="1"/>
          <p:nvPr/>
        </p:nvSpPr>
        <p:spPr>
          <a:xfrm>
            <a:off x="7671718" y="2482557"/>
            <a:ext cx="3733843" cy="1754326"/>
          </a:xfrm>
          <a:prstGeom prst="rect">
            <a:avLst/>
          </a:prstGeom>
          <a:noFill/>
        </p:spPr>
        <p:txBody>
          <a:bodyPr wrap="square">
            <a:spAutoFit/>
          </a:bodyPr>
          <a:lstStyle/>
          <a:p>
            <a:r>
              <a:rPr lang="es-CL" kern="0" dirty="0">
                <a:solidFill>
                  <a:srgbClr val="FFFFFF">
                    <a:lumMod val="50000"/>
                  </a:srgbClr>
                </a:solidFill>
                <a:latin typeface="ACHS Nueva Sans Medium" pitchFamily="2" charset="77"/>
                <a:cs typeface="Arial" panose="020B0604020202020204" pitchFamily="34" charset="0"/>
                <a:sym typeface="Arial"/>
              </a:rPr>
              <a:t>Incorporar el protocolo de prevención del acoso sexual, laboral y violencia en el trabajo, así como el procedimiento de investigación y sanción, en el </a:t>
            </a:r>
            <a:r>
              <a:rPr lang="es-CL" b="1" kern="0" dirty="0">
                <a:solidFill>
                  <a:srgbClr val="004C14"/>
                </a:solidFill>
                <a:latin typeface="ACHS Nueva Serif" pitchFamily="2" charset="77"/>
                <a:cs typeface="Arial" panose="020B0604020202020204" pitchFamily="34" charset="0"/>
                <a:sym typeface="Arial"/>
              </a:rPr>
              <a:t>Reglamento Interno de Orden, Higiene y Seguridad</a:t>
            </a:r>
            <a:endParaRPr lang="en-GB" b="1" kern="0" dirty="0">
              <a:solidFill>
                <a:srgbClr val="004C14"/>
              </a:solidFill>
              <a:latin typeface="ACHS Nueva Serif" pitchFamily="2" charset="77"/>
              <a:cs typeface="Arial" panose="020B0604020202020204" pitchFamily="34" charset="0"/>
              <a:sym typeface="Arial"/>
            </a:endParaRPr>
          </a:p>
        </p:txBody>
      </p:sp>
      <p:sp>
        <p:nvSpPr>
          <p:cNvPr id="7" name="Marcador de texto 12">
            <a:extLst>
              <a:ext uri="{FF2B5EF4-FFF2-40B4-BE49-F238E27FC236}">
                <a16:creationId xmlns:a16="http://schemas.microsoft.com/office/drawing/2014/main" id="{8C8DCE62-C77A-B4F6-F329-9D8002FC6833}"/>
              </a:ext>
            </a:extLst>
          </p:cNvPr>
          <p:cNvSpPr txBox="1">
            <a:spLocks/>
          </p:cNvSpPr>
          <p:nvPr/>
        </p:nvSpPr>
        <p:spPr>
          <a:xfrm>
            <a:off x="7206446" y="5559560"/>
            <a:ext cx="596370" cy="85088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4</a:t>
            </a:r>
          </a:p>
        </p:txBody>
      </p:sp>
      <p:cxnSp>
        <p:nvCxnSpPr>
          <p:cNvPr id="8" name="Conector: angular 28">
            <a:extLst>
              <a:ext uri="{FF2B5EF4-FFF2-40B4-BE49-F238E27FC236}">
                <a16:creationId xmlns:a16="http://schemas.microsoft.com/office/drawing/2014/main" id="{EDFC2773-65FE-D3C3-9526-BBB021238093}"/>
              </a:ext>
            </a:extLst>
          </p:cNvPr>
          <p:cNvCxnSpPr>
            <a:cxnSpLocks/>
          </p:cNvCxnSpPr>
          <p:nvPr/>
        </p:nvCxnSpPr>
        <p:spPr>
          <a:xfrm>
            <a:off x="6090755" y="3891977"/>
            <a:ext cx="878010" cy="819767"/>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9" name="Elipse 8">
            <a:extLst>
              <a:ext uri="{FF2B5EF4-FFF2-40B4-BE49-F238E27FC236}">
                <a16:creationId xmlns:a16="http://schemas.microsoft.com/office/drawing/2014/main" id="{A616DAFA-D09E-22CA-CD2B-17EA189856DB}"/>
              </a:ext>
            </a:extLst>
          </p:cNvPr>
          <p:cNvSpPr/>
          <p:nvPr/>
        </p:nvSpPr>
        <p:spPr>
          <a:xfrm>
            <a:off x="5698832" y="3703458"/>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p:txBody>
      </p:sp>
      <p:sp>
        <p:nvSpPr>
          <p:cNvPr id="3" name="Marcador de texto 2">
            <a:extLst>
              <a:ext uri="{FF2B5EF4-FFF2-40B4-BE49-F238E27FC236}">
                <a16:creationId xmlns:a16="http://schemas.microsoft.com/office/drawing/2014/main" id="{C85180E1-1BE2-E86D-5862-E2C6EF92DDB5}"/>
              </a:ext>
            </a:extLst>
          </p:cNvPr>
          <p:cNvSpPr>
            <a:spLocks noGrp="1"/>
          </p:cNvSpPr>
          <p:nvPr>
            <p:ph type="body" sz="quarter" idx="64"/>
          </p:nvPr>
        </p:nvSpPr>
        <p:spPr/>
        <p:txBody>
          <a:bodyPr/>
          <a:lstStyle/>
          <a:p>
            <a:endParaRPr lang="es-CL"/>
          </a:p>
        </p:txBody>
      </p:sp>
    </p:spTree>
    <p:extLst>
      <p:ext uri="{BB962C8B-B14F-4D97-AF65-F5344CB8AC3E}">
        <p14:creationId xmlns:p14="http://schemas.microsoft.com/office/powerpoint/2010/main" val="34553314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1FA372D1E324AA26EF814DD4FF428" ma:contentTypeVersion="10" ma:contentTypeDescription="Create a new document." ma:contentTypeScope="" ma:versionID="7fdb1c0e94840d21048ab40f81126911">
  <xsd:schema xmlns:xsd="http://www.w3.org/2001/XMLSchema" xmlns:xs="http://www.w3.org/2001/XMLSchema" xmlns:p="http://schemas.microsoft.com/office/2006/metadata/properties" xmlns:ns2="1c493e10-45ca-4014-b142-912325d39b5e" xmlns:ns3="1ac397b8-feda-45a5-ac5d-92cc95779f74" targetNamespace="http://schemas.microsoft.com/office/2006/metadata/properties" ma:root="true" ma:fieldsID="282df213e9d170f90dd70003ff2b39e6" ns2:_="" ns3:_="">
    <xsd:import namespace="1c493e10-45ca-4014-b142-912325d39b5e"/>
    <xsd:import namespace="1ac397b8-feda-45a5-ac5d-92cc95779f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93e10-45ca-4014-b142-912325d39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c397b8-feda-45a5-ac5d-92cc95779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74C13-1201-49F9-B4C7-28CAAC3B2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93e10-45ca-4014-b142-912325d39b5e"/>
    <ds:schemaRef ds:uri="1ac397b8-feda-45a5-ac5d-92cc95779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E2D69-3AB1-4B82-B3FC-3ABE1995AE5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1061F66-E67F-4CCC-92DF-A388B56D5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2396</TotalTime>
  <Words>1580</Words>
  <Application>Microsoft Office PowerPoint</Application>
  <PresentationFormat>Panorámica</PresentationFormat>
  <Paragraphs>135</Paragraphs>
  <Slides>19</Slides>
  <Notes>15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7" baseType="lpstr">
      <vt:lpstr>ACHS Nueva Sans Medium</vt:lpstr>
      <vt:lpstr>ACHS Nueva Serif</vt:lpstr>
      <vt:lpstr>Arial</vt:lpstr>
      <vt:lpstr>Calibri</vt:lpstr>
      <vt:lpstr>Helvetica Neue Medium</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González Pérez, Héctor Ignacio</cp:lastModifiedBy>
  <cp:revision>400</cp:revision>
  <dcterms:created xsi:type="dcterms:W3CDTF">2023-07-11T20:17:04Z</dcterms:created>
  <dcterms:modified xsi:type="dcterms:W3CDTF">2024-06-10T18:07:43Z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0x0101009511FA372D1E324AA26EF814DD4FF428</vt:lpwstr>
  </property>
</Properties>
</file>